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31.jpg" ContentType="image/jpg"/>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 id="2147483666" r:id="rId2"/>
    <p:sldMasterId id="2147483674" r:id="rId3"/>
  </p:sldMasterIdLst>
  <p:notesMasterIdLst>
    <p:notesMasterId r:id="rId37"/>
  </p:notesMasterIdLst>
  <p:sldIdLst>
    <p:sldId id="257" r:id="rId4"/>
    <p:sldId id="1851" r:id="rId5"/>
    <p:sldId id="262" r:id="rId6"/>
    <p:sldId id="1864" r:id="rId7"/>
    <p:sldId id="1866" r:id="rId8"/>
    <p:sldId id="1868" r:id="rId9"/>
    <p:sldId id="292" r:id="rId10"/>
    <p:sldId id="328" r:id="rId11"/>
    <p:sldId id="1841" r:id="rId12"/>
    <p:sldId id="1837" r:id="rId13"/>
    <p:sldId id="1810" r:id="rId14"/>
    <p:sldId id="1843" r:id="rId15"/>
    <p:sldId id="1842" r:id="rId16"/>
    <p:sldId id="1846" r:id="rId17"/>
    <p:sldId id="1847" r:id="rId18"/>
    <p:sldId id="1844" r:id="rId19"/>
    <p:sldId id="263" r:id="rId20"/>
    <p:sldId id="275" r:id="rId21"/>
    <p:sldId id="276" r:id="rId22"/>
    <p:sldId id="277" r:id="rId23"/>
    <p:sldId id="278" r:id="rId24"/>
    <p:sldId id="279" r:id="rId25"/>
    <p:sldId id="1853" r:id="rId26"/>
    <p:sldId id="1859" r:id="rId27"/>
    <p:sldId id="1863" r:id="rId28"/>
    <p:sldId id="282" r:id="rId29"/>
    <p:sldId id="283" r:id="rId30"/>
    <p:sldId id="289" r:id="rId31"/>
    <p:sldId id="290" r:id="rId32"/>
    <p:sldId id="284" r:id="rId33"/>
    <p:sldId id="285" r:id="rId34"/>
    <p:sldId id="286" r:id="rId35"/>
    <p:sldId id="267" r:id="rId3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81C7"/>
    <a:srgbClr val="4D81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B342BA-188D-458E-8225-6B613656CFDF}" v="1" dt="2026-09-06T14:56:34.615"/>
    <p1510:client id="{FB1C8D83-3DF3-4B8D-8AA9-0E1EFD0C7F49}" v="407" dt="2026-09-06T14:44:28.97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0"/>
    <p:restoredTop sz="94654"/>
  </p:normalViewPr>
  <p:slideViewPr>
    <p:cSldViewPr snapToGrid="0">
      <p:cViewPr varScale="1">
        <p:scale>
          <a:sx n="78" d="100"/>
          <a:sy n="78" d="100"/>
        </p:scale>
        <p:origin x="68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42" Type="http://schemas.microsoft.com/office/2015/10/relationships/revisionInfo" Target="revisionInfo.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C73AA7-61BF-4FAE-8506-32009AD0E8C8}" type="datetimeFigureOut">
              <a:rPr lang="de-DE" smtClean="0"/>
              <a:t>21.09.2026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CED39A-9241-4106-817F-82CE16EAC71D}" type="slidenum">
              <a:rPr lang="de-DE" smtClean="0"/>
              <a:t>‹Nr.›</a:t>
            </a:fld>
            <a:endParaRPr lang="de-DE"/>
          </a:p>
        </p:txBody>
      </p:sp>
    </p:spTree>
    <p:extLst>
      <p:ext uri="{BB962C8B-B14F-4D97-AF65-F5344CB8AC3E}">
        <p14:creationId xmlns:p14="http://schemas.microsoft.com/office/powerpoint/2010/main" val="3386773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…in diesen Wertschöpfungsbereichen (Bedarfe grob bestätigt über Kickoff)</a:t>
            </a:r>
          </a:p>
        </p:txBody>
      </p:sp>
      <p:sp>
        <p:nvSpPr>
          <p:cNvPr id="4" name="Foliennummernplatzhalter 3"/>
          <p:cNvSpPr>
            <a:spLocks noGrp="1"/>
          </p:cNvSpPr>
          <p:nvPr>
            <p:ph type="sldNum" sz="quarter" idx="5"/>
          </p:nvPr>
        </p:nvSpPr>
        <p:spPr/>
        <p:txBody>
          <a:bodyPr/>
          <a:lstStyle/>
          <a:p>
            <a:fld id="{9DCED39A-9241-4106-817F-82CE16EAC71D}" type="slidenum">
              <a:rPr lang="de-DE" smtClean="0"/>
              <a:t>8</a:t>
            </a:fld>
            <a:endParaRPr lang="de-DE"/>
          </a:p>
        </p:txBody>
      </p:sp>
    </p:spTree>
    <p:extLst>
      <p:ext uri="{BB962C8B-B14F-4D97-AF65-F5344CB8AC3E}">
        <p14:creationId xmlns:p14="http://schemas.microsoft.com/office/powerpoint/2010/main" val="1513660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Warum genau diese Partner?</a:t>
            </a:r>
          </a:p>
        </p:txBody>
      </p:sp>
      <p:sp>
        <p:nvSpPr>
          <p:cNvPr id="4" name="Foliennummernplatzhalter 3"/>
          <p:cNvSpPr>
            <a:spLocks noGrp="1"/>
          </p:cNvSpPr>
          <p:nvPr>
            <p:ph type="sldNum" sz="quarter" idx="5"/>
          </p:nvPr>
        </p:nvSpPr>
        <p:spPr/>
        <p:txBody>
          <a:bodyPr/>
          <a:lstStyle/>
          <a:p>
            <a:fld id="{9DCED39A-9241-4106-817F-82CE16EAC71D}" type="slidenum">
              <a:rPr lang="de-DE" smtClean="0"/>
              <a:t>9</a:t>
            </a:fld>
            <a:endParaRPr lang="de-DE"/>
          </a:p>
        </p:txBody>
      </p:sp>
    </p:spTree>
    <p:extLst>
      <p:ext uri="{BB962C8B-B14F-4D97-AF65-F5344CB8AC3E}">
        <p14:creationId xmlns:p14="http://schemas.microsoft.com/office/powerpoint/2010/main" val="807778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Was kommt konkret aus dem Projekt heraus?</a:t>
            </a:r>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DCED39A-9241-4106-817F-82CE16EAC71D}"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062414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r>
              <a:rPr lang="de-DE" dirty="0"/>
              <a:t>The Net-Zero Industry Act - </a:t>
            </a:r>
            <a:r>
              <a:rPr lang="en-US" dirty="0"/>
              <a:t>The Net-Zero Industry Act (NZIA) creates a regulatory framework to boost the competitiveness of EU industry and technologies crucial for </a:t>
            </a:r>
            <a:r>
              <a:rPr lang="en-US" dirty="0" err="1"/>
              <a:t>decarbonisation</a:t>
            </a:r>
            <a:r>
              <a:rPr lang="en-US" dirty="0"/>
              <a:t>.</a:t>
            </a:r>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CED39A-9241-4106-817F-82CE16EAC71D}"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811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76906-A12E-6B86-FA45-D361EEAAC9B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C11C80D-9454-373B-0A75-E4FA0D140B48}"/>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F027320E-CE13-221B-28A9-2E2AFD979D19}"/>
              </a:ext>
            </a:extLst>
          </p:cNvPr>
          <p:cNvSpPr>
            <a:spLocks noGrp="1"/>
          </p:cNvSpPr>
          <p:nvPr>
            <p:ph type="body" idx="1"/>
          </p:nvPr>
        </p:nvSpPr>
        <p:spPr/>
        <p:txBody>
          <a:bodyPr/>
          <a:lstStyle/>
          <a:p>
            <a:r>
              <a:rPr lang="de-DE" dirty="0"/>
              <a:t>Was kommt konkret aus dem Projekt heraus?</a:t>
            </a:r>
          </a:p>
        </p:txBody>
      </p:sp>
      <p:sp>
        <p:nvSpPr>
          <p:cNvPr id="4" name="Foliennummernplatzhalter 3">
            <a:extLst>
              <a:ext uri="{FF2B5EF4-FFF2-40B4-BE49-F238E27FC236}">
                <a16:creationId xmlns:a16="http://schemas.microsoft.com/office/drawing/2014/main" id="{04CDC64B-A18F-94B0-ED81-9D434447B7B6}"/>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DCED39A-9241-4106-817F-82CE16EAC71D}"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186390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5FD6D-D74A-9E57-3F0F-57CF698FA31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A4DBC4-E934-4356-FCC3-5A904CC4803E}"/>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050CB58C-8980-FF68-FAB0-123DE4B20A06}"/>
              </a:ext>
            </a:extLst>
          </p:cNvPr>
          <p:cNvSpPr>
            <a:spLocks noGrp="1"/>
          </p:cNvSpPr>
          <p:nvPr>
            <p:ph type="body" idx="1"/>
          </p:nvPr>
        </p:nvSpPr>
        <p:spPr/>
        <p:txBody>
          <a:bodyPr/>
          <a:lstStyle/>
          <a:p>
            <a:r>
              <a:rPr lang="de-DE" dirty="0"/>
              <a:t>Was kommt konkret aus dem Projekt heraus?</a:t>
            </a:r>
          </a:p>
        </p:txBody>
      </p:sp>
      <p:sp>
        <p:nvSpPr>
          <p:cNvPr id="4" name="Foliennummernplatzhalter 3">
            <a:extLst>
              <a:ext uri="{FF2B5EF4-FFF2-40B4-BE49-F238E27FC236}">
                <a16:creationId xmlns:a16="http://schemas.microsoft.com/office/drawing/2014/main" id="{BF06B8C2-0933-26A9-FCE6-A4CD736F4411}"/>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DCED39A-9241-4106-817F-82CE16EAC71D}"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468541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27032-81BC-66EC-71D6-D59BE474022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047E5E1-AE2E-E589-0648-1B9B94DE08D8}"/>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711A8767-AFCB-8246-F8E6-BFF468344000}"/>
              </a:ext>
            </a:extLst>
          </p:cNvPr>
          <p:cNvSpPr>
            <a:spLocks noGrp="1"/>
          </p:cNvSpPr>
          <p:nvPr>
            <p:ph type="body" idx="1"/>
          </p:nvPr>
        </p:nvSpPr>
        <p:spPr/>
        <p:txBody>
          <a:bodyPr/>
          <a:lstStyle/>
          <a:p>
            <a:r>
              <a:rPr lang="de-DE" dirty="0"/>
              <a:t>Was kommt konkret aus dem Projekt heraus?</a:t>
            </a:r>
          </a:p>
        </p:txBody>
      </p:sp>
      <p:sp>
        <p:nvSpPr>
          <p:cNvPr id="4" name="Foliennummernplatzhalter 3">
            <a:extLst>
              <a:ext uri="{FF2B5EF4-FFF2-40B4-BE49-F238E27FC236}">
                <a16:creationId xmlns:a16="http://schemas.microsoft.com/office/drawing/2014/main" id="{45273278-D1FC-5058-70C2-A15E285138CF}"/>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DCED39A-9241-4106-817F-82CE16EAC71D}" type="slidenum">
              <a:rPr kumimoji="0" lang="de-DE"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15</a:t>
            </a:fld>
            <a:endParaRPr kumimoji="0" lang="de-DE"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4987646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emf"/><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sv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rgbClr val="4D81BE"/>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A1908-42FD-24FA-8AC1-F5808C2AB9F8}"/>
              </a:ext>
            </a:extLst>
          </p:cNvPr>
          <p:cNvSpPr>
            <a:spLocks noGrp="1"/>
          </p:cNvSpPr>
          <p:nvPr>
            <p:ph type="ctrTitle"/>
          </p:nvPr>
        </p:nvSpPr>
        <p:spPr>
          <a:xfrm>
            <a:off x="1524000" y="1919412"/>
            <a:ext cx="9144000" cy="2171932"/>
          </a:xfrm>
        </p:spPr>
        <p:txBody>
          <a:bodyPr anchor="b"/>
          <a:lstStyle>
            <a:lvl1pPr algn="l">
              <a:defRPr sz="4800" b="1">
                <a:solidFill>
                  <a:schemeClr val="bg1"/>
                </a:solidFill>
                <a:latin typeface="Corbel" panose="020B0503020204020204" pitchFamily="34" charset="0"/>
              </a:defRPr>
            </a:lvl1pPr>
          </a:lstStyle>
          <a:p>
            <a:r>
              <a:rPr lang="de-DE" dirty="0"/>
              <a:t>Mastertitelformat bearbeiten</a:t>
            </a:r>
          </a:p>
        </p:txBody>
      </p:sp>
      <p:sp>
        <p:nvSpPr>
          <p:cNvPr id="3" name="Untertitel 2">
            <a:extLst>
              <a:ext uri="{FF2B5EF4-FFF2-40B4-BE49-F238E27FC236}">
                <a16:creationId xmlns:a16="http://schemas.microsoft.com/office/drawing/2014/main" id="{A58CC79F-8E05-182C-C794-730E86F66D68}"/>
              </a:ext>
            </a:extLst>
          </p:cNvPr>
          <p:cNvSpPr>
            <a:spLocks noGrp="1"/>
          </p:cNvSpPr>
          <p:nvPr>
            <p:ph type="subTitle" idx="1"/>
          </p:nvPr>
        </p:nvSpPr>
        <p:spPr>
          <a:xfrm>
            <a:off x="1524000" y="4205032"/>
            <a:ext cx="9144000" cy="574964"/>
          </a:xfrm>
        </p:spPr>
        <p:txBody>
          <a:bodyPr/>
          <a:lstStyle>
            <a:lvl1pPr marL="0" indent="0" algn="l">
              <a:buNone/>
              <a:defRPr sz="2000">
                <a:solidFill>
                  <a:schemeClr val="bg1"/>
                </a:solidFill>
                <a:latin typeface="Corbel" panose="020B05030202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7" name="Grafik 6">
            <a:extLst>
              <a:ext uri="{FF2B5EF4-FFF2-40B4-BE49-F238E27FC236}">
                <a16:creationId xmlns:a16="http://schemas.microsoft.com/office/drawing/2014/main" id="{A891646B-AF3E-2059-D6BB-9C518F6A9DB7}"/>
              </a:ext>
            </a:extLst>
          </p:cNvPr>
          <p:cNvPicPr>
            <a:picLocks noChangeAspect="1"/>
          </p:cNvPicPr>
          <p:nvPr userDrawn="1"/>
        </p:nvPicPr>
        <p:blipFill>
          <a:blip r:embed="rId2"/>
          <a:stretch>
            <a:fillRect/>
          </a:stretch>
        </p:blipFill>
        <p:spPr>
          <a:xfrm>
            <a:off x="10058400" y="5946420"/>
            <a:ext cx="1283652" cy="440109"/>
          </a:xfrm>
          <a:prstGeom prst="rect">
            <a:avLst/>
          </a:prstGeom>
        </p:spPr>
      </p:pic>
      <p:pic>
        <p:nvPicPr>
          <p:cNvPr id="4" name="Grafik 3">
            <a:extLst>
              <a:ext uri="{FF2B5EF4-FFF2-40B4-BE49-F238E27FC236}">
                <a16:creationId xmlns:a16="http://schemas.microsoft.com/office/drawing/2014/main" id="{C1F2415A-CDD5-92FA-05FC-4AB6DB1918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1055" y="89889"/>
            <a:ext cx="2604654" cy="1488374"/>
          </a:xfrm>
          <a:prstGeom prst="rect">
            <a:avLst/>
          </a:prstGeom>
        </p:spPr>
      </p:pic>
      <p:pic>
        <p:nvPicPr>
          <p:cNvPr id="6" name="Grafik 5" descr="Ein Bild, das Text, Screenshot, Schrift, Logo enthält.&#10;&#10;KI-generierte Inhalte können fehlerhaft sein.">
            <a:extLst>
              <a:ext uri="{FF2B5EF4-FFF2-40B4-BE49-F238E27FC236}">
                <a16:creationId xmlns:a16="http://schemas.microsoft.com/office/drawing/2014/main" id="{A4D84E8B-46FC-DAD4-EF1F-FB46B271F90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1055" y="5783566"/>
            <a:ext cx="1052945" cy="1074434"/>
          </a:xfrm>
          <a:prstGeom prst="rect">
            <a:avLst/>
          </a:prstGeom>
        </p:spPr>
      </p:pic>
    </p:spTree>
    <p:extLst>
      <p:ext uri="{BB962C8B-B14F-4D97-AF65-F5344CB8AC3E}">
        <p14:creationId xmlns:p14="http://schemas.microsoft.com/office/powerpoint/2010/main" val="1469397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ichpunk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7FDADD2B-B23B-450D-93BD-345695AAE57D}"/>
              </a:ext>
            </a:extLst>
          </p:cNvPr>
          <p:cNvSpPr>
            <a:spLocks noGrp="1"/>
          </p:cNvSpPr>
          <p:nvPr>
            <p:ph idx="1"/>
          </p:nvPr>
        </p:nvSpPr>
        <p:spPr>
          <a:xfrm>
            <a:off x="838200" y="1524000"/>
            <a:ext cx="10515600" cy="4775200"/>
          </a:xfrm>
        </p:spPr>
        <p:txBody>
          <a:bodyPr wrap="square" lIns="72000"/>
          <a:lstStyle>
            <a:lvl1pPr marL="228600" indent="-288000">
              <a:buFontTx/>
              <a:buBlip>
                <a:blip>
                  <a:extLst>
                    <a:ext uri="{96DAC541-7B7A-43D3-8B79-37D633B846F1}">
                      <asvg:svgBlip xmlns:asvg="http://schemas.microsoft.com/office/drawing/2016/SVG/main" r:embed="rId2"/>
                    </a:ext>
                  </a:extLst>
                </a:blip>
              </a:buBlip>
              <a:defRPr sz="2600">
                <a:latin typeface="Corbel" panose="020B0503020204020204" pitchFamily="34" charset="0"/>
              </a:defRPr>
            </a:lvl1pPr>
            <a:lvl2pPr marL="685800" indent="-252000">
              <a:buFontTx/>
              <a:buBlip>
                <a:blip>
                  <a:extLst>
                    <a:ext uri="{96DAC541-7B7A-43D3-8B79-37D633B846F1}">
                      <asvg:svgBlip xmlns:asvg="http://schemas.microsoft.com/office/drawing/2016/SVG/main" r:embed="rId2"/>
                    </a:ext>
                  </a:extLst>
                </a:blip>
              </a:buBlip>
              <a:defRPr>
                <a:latin typeface="Corbel" panose="020B0503020204020204" pitchFamily="34" charset="0"/>
              </a:defRPr>
            </a:lvl2pPr>
            <a:lvl3pPr marL="1143000" indent="-237600">
              <a:buFontTx/>
              <a:buBlip>
                <a:blip>
                  <a:extLst>
                    <a:ext uri="{96DAC541-7B7A-43D3-8B79-37D633B846F1}">
                      <asvg:svgBlip xmlns:asvg="http://schemas.microsoft.com/office/drawing/2016/SVG/main" r:embed="rId2"/>
                    </a:ext>
                  </a:extLst>
                </a:blip>
              </a:buBlip>
              <a:defRPr>
                <a:latin typeface="Corbel" panose="020B0503020204020204" pitchFamily="34" charset="0"/>
              </a:defRPr>
            </a:lvl3pPr>
            <a:lvl4pPr marL="1600200" indent="-228600">
              <a:buFontTx/>
              <a:buBlip>
                <a:blip>
                  <a:extLst>
                    <a:ext uri="{96DAC541-7B7A-43D3-8B79-37D633B846F1}">
                      <asvg:svgBlip xmlns:asvg="http://schemas.microsoft.com/office/drawing/2016/SVG/main" r:embed="rId2"/>
                    </a:ext>
                  </a:extLst>
                </a:blip>
              </a:buBlip>
              <a:defRPr>
                <a:latin typeface="Corbel" panose="020B0503020204020204" pitchFamily="34" charset="0"/>
              </a:defRPr>
            </a:lvl4pPr>
            <a:lvl5pPr marL="2057400" indent="-228600">
              <a:buFontTx/>
              <a:buBlip>
                <a:blip>
                  <a:extLst>
                    <a:ext uri="{96DAC541-7B7A-43D3-8B79-37D633B846F1}">
                      <asvg:svgBlip xmlns:asvg="http://schemas.microsoft.com/office/drawing/2016/SVG/main" r:embed="rId2"/>
                    </a:ext>
                  </a:extLst>
                </a:blip>
              </a:buBlip>
              <a:defRPr>
                <a:latin typeface="Corbel" panose="020B0503020204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3"/>
          <a:stretch>
            <a:fillRect/>
          </a:stretch>
        </p:blipFill>
        <p:spPr>
          <a:xfrm>
            <a:off x="10537687" y="266810"/>
            <a:ext cx="1374911" cy="623112"/>
          </a:xfrm>
          <a:prstGeom prst="rect">
            <a:avLst/>
          </a:prstGeom>
        </p:spPr>
      </p:pic>
      <p:sp>
        <p:nvSpPr>
          <p:cNvPr id="8" name="Rechteck 7">
            <a:extLst>
              <a:ext uri="{FF2B5EF4-FFF2-40B4-BE49-F238E27FC236}">
                <a16:creationId xmlns:a16="http://schemas.microsoft.com/office/drawing/2014/main" id="{752B5EFD-9B95-10FC-C262-AC88A300DCFC}"/>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27">
            <a:extLst>
              <a:ext uri="{FF2B5EF4-FFF2-40B4-BE49-F238E27FC236}">
                <a16:creationId xmlns:a16="http://schemas.microsoft.com/office/drawing/2014/main" id="{6737A9E7-FE31-1401-0BB4-1E6F1EE56291}"/>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6" name="Foliennummernplatzhalter 5">
            <a:extLst>
              <a:ext uri="{FF2B5EF4-FFF2-40B4-BE49-F238E27FC236}">
                <a16:creationId xmlns:a16="http://schemas.microsoft.com/office/drawing/2014/main" id="{B90EED86-7BE1-8183-B427-6DE621A5E80F}"/>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1838226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bild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6" name="Bildplatzhalter 5">
            <a:extLst>
              <a:ext uri="{FF2B5EF4-FFF2-40B4-BE49-F238E27FC236}">
                <a16:creationId xmlns:a16="http://schemas.microsoft.com/office/drawing/2014/main" id="{282067A9-DD70-88C8-C9BB-A7FF631B6C0F}"/>
              </a:ext>
            </a:extLst>
          </p:cNvPr>
          <p:cNvSpPr>
            <a:spLocks noGrp="1"/>
          </p:cNvSpPr>
          <p:nvPr>
            <p:ph type="pic" sz="quarter" idx="12"/>
          </p:nvPr>
        </p:nvSpPr>
        <p:spPr>
          <a:xfrm>
            <a:off x="838197" y="1523998"/>
            <a:ext cx="10515600" cy="4765965"/>
          </a:xfrm>
        </p:spPr>
        <p:txBody>
          <a:bodyPr/>
          <a:lstStyle/>
          <a:p>
            <a:endParaRPr lang="de-DE"/>
          </a:p>
        </p:txBody>
      </p:sp>
      <p:sp>
        <p:nvSpPr>
          <p:cNvPr id="3" name="Textplatzhalter 27">
            <a:extLst>
              <a:ext uri="{FF2B5EF4-FFF2-40B4-BE49-F238E27FC236}">
                <a16:creationId xmlns:a16="http://schemas.microsoft.com/office/drawing/2014/main" id="{3BBDD536-DF2A-63F6-E0E6-324DC124E9B8}"/>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5" name="Rechteck 4">
            <a:extLst>
              <a:ext uri="{FF2B5EF4-FFF2-40B4-BE49-F238E27FC236}">
                <a16:creationId xmlns:a16="http://schemas.microsoft.com/office/drawing/2014/main" id="{34595D3D-CB86-DE79-ED7A-0848B8CF103B}"/>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Foliennummernplatzhalter 5">
            <a:extLst>
              <a:ext uri="{FF2B5EF4-FFF2-40B4-BE49-F238E27FC236}">
                <a16:creationId xmlns:a16="http://schemas.microsoft.com/office/drawing/2014/main" id="{A33B3425-0AD8-CDE9-C8F9-263C85C65A49}"/>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581269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4" name="Tabellenplatzhalter 3">
            <a:extLst>
              <a:ext uri="{FF2B5EF4-FFF2-40B4-BE49-F238E27FC236}">
                <a16:creationId xmlns:a16="http://schemas.microsoft.com/office/drawing/2014/main" id="{23925694-0232-F632-778E-448A6AB9291D}"/>
              </a:ext>
            </a:extLst>
          </p:cNvPr>
          <p:cNvSpPr>
            <a:spLocks noGrp="1"/>
          </p:cNvSpPr>
          <p:nvPr>
            <p:ph type="tbl" sz="quarter" idx="13"/>
          </p:nvPr>
        </p:nvSpPr>
        <p:spPr>
          <a:xfrm>
            <a:off x="847436" y="1523999"/>
            <a:ext cx="10515600" cy="4756727"/>
          </a:xfrm>
        </p:spPr>
        <p:txBody>
          <a:bodyPr/>
          <a:lstStyle/>
          <a:p>
            <a:endParaRPr lang="de-DE" dirty="0"/>
          </a:p>
        </p:txBody>
      </p:sp>
      <p:sp>
        <p:nvSpPr>
          <p:cNvPr id="3" name="Textplatzhalter 27">
            <a:extLst>
              <a:ext uri="{FF2B5EF4-FFF2-40B4-BE49-F238E27FC236}">
                <a16:creationId xmlns:a16="http://schemas.microsoft.com/office/drawing/2014/main" id="{EF42E7B1-F16A-40E7-A81F-D47E9655D554}"/>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5" name="Rechteck 4">
            <a:extLst>
              <a:ext uri="{FF2B5EF4-FFF2-40B4-BE49-F238E27FC236}">
                <a16:creationId xmlns:a16="http://schemas.microsoft.com/office/drawing/2014/main" id="{CB2E48E0-8AFA-9125-C63C-19E2AD07220C}"/>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Foliennummernplatzhalter 5">
            <a:extLst>
              <a:ext uri="{FF2B5EF4-FFF2-40B4-BE49-F238E27FC236}">
                <a16:creationId xmlns:a16="http://schemas.microsoft.com/office/drawing/2014/main" id="{8652E52E-C2F5-436F-FA1F-184493DE4690}"/>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4201975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ere">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F85D3404-2A34-31F5-389F-B45C90EAD897}"/>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2" name="Rechteck 1">
            <a:extLst>
              <a:ext uri="{FF2B5EF4-FFF2-40B4-BE49-F238E27FC236}">
                <a16:creationId xmlns:a16="http://schemas.microsoft.com/office/drawing/2014/main" id="{BCE7DC5B-5B35-77C1-9B09-F7AD945694BB}"/>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5">
            <a:extLst>
              <a:ext uri="{FF2B5EF4-FFF2-40B4-BE49-F238E27FC236}">
                <a16:creationId xmlns:a16="http://schemas.microsoft.com/office/drawing/2014/main" id="{992A89F3-D7C7-2988-9405-231E95A9875B}"/>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3263649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bschlussfolie2">
    <p:bg>
      <p:bgPr>
        <a:solidFill>
          <a:srgbClr val="4D81C7"/>
        </a:solidFill>
        <a:effectLst/>
      </p:bgPr>
    </p:bg>
    <p:spTree>
      <p:nvGrpSpPr>
        <p:cNvPr id="1" name=""/>
        <p:cNvGrpSpPr/>
        <p:nvPr/>
      </p:nvGrpSpPr>
      <p:grpSpPr>
        <a:xfrm>
          <a:off x="0" y="0"/>
          <a:ext cx="0" cy="0"/>
          <a:chOff x="0" y="0"/>
          <a:chExt cx="0" cy="0"/>
        </a:xfrm>
      </p:grpSpPr>
      <p:sp>
        <p:nvSpPr>
          <p:cNvPr id="4" name="Untertitel 2">
            <a:extLst>
              <a:ext uri="{FF2B5EF4-FFF2-40B4-BE49-F238E27FC236}">
                <a16:creationId xmlns:a16="http://schemas.microsoft.com/office/drawing/2014/main" id="{D7284930-66BB-0F5E-2B8E-C555A1D13DBE}"/>
              </a:ext>
            </a:extLst>
          </p:cNvPr>
          <p:cNvSpPr txBox="1">
            <a:spLocks/>
          </p:cNvSpPr>
          <p:nvPr userDrawn="1"/>
        </p:nvSpPr>
        <p:spPr>
          <a:xfrm>
            <a:off x="860108" y="2572905"/>
            <a:ext cx="1600200" cy="273348"/>
          </a:xfrm>
          <a:prstGeom prst="rect">
            <a:avLst/>
          </a:prstGeom>
        </p:spPr>
        <p:txBody>
          <a:bodyPr lIns="0" tIns="0" rIns="0" bIns="0"/>
          <a:lstStyle>
            <a:lvl1pPr marL="0" indent="0" algn="l" defTabSz="914400" rtl="0" eaLnBrk="1" latinLnBrk="0" hangingPunct="1">
              <a:lnSpc>
                <a:spcPct val="90000"/>
              </a:lnSpc>
              <a:spcBef>
                <a:spcPts val="1000"/>
              </a:spcBef>
              <a:buSzPct val="80000"/>
              <a:buFontTx/>
              <a:buNone/>
              <a:defRPr sz="24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SzPct val="80000"/>
              <a:buFontTx/>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SzPct val="80000"/>
              <a:buFontTx/>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SzPct val="80000"/>
              <a:buFontTx/>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SzPct val="80000"/>
              <a:buFontTx/>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de-DE" dirty="0"/>
              <a:t>Kontakte</a:t>
            </a:r>
          </a:p>
          <a:p>
            <a:endParaRPr lang="de-DE" dirty="0"/>
          </a:p>
        </p:txBody>
      </p:sp>
      <p:sp>
        <p:nvSpPr>
          <p:cNvPr id="5" name="Bildplatzhalter 6">
            <a:extLst>
              <a:ext uri="{FF2B5EF4-FFF2-40B4-BE49-F238E27FC236}">
                <a16:creationId xmlns:a16="http://schemas.microsoft.com/office/drawing/2014/main" id="{B7861370-AB11-3A44-A915-90E06CAAE512}"/>
              </a:ext>
            </a:extLst>
          </p:cNvPr>
          <p:cNvSpPr>
            <a:spLocks noGrp="1"/>
          </p:cNvSpPr>
          <p:nvPr>
            <p:ph type="pic" sz="quarter" idx="13"/>
          </p:nvPr>
        </p:nvSpPr>
        <p:spPr>
          <a:xfrm>
            <a:off x="860108"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6" name="Textplatzhalter 27">
            <a:extLst>
              <a:ext uri="{FF2B5EF4-FFF2-40B4-BE49-F238E27FC236}">
                <a16:creationId xmlns:a16="http://schemas.microsoft.com/office/drawing/2014/main" id="{94854205-834E-3515-53A3-4C3EF7DA7F67}"/>
              </a:ext>
            </a:extLst>
          </p:cNvPr>
          <p:cNvSpPr>
            <a:spLocks noGrp="1"/>
          </p:cNvSpPr>
          <p:nvPr>
            <p:ph type="body" sz="quarter" idx="11"/>
          </p:nvPr>
        </p:nvSpPr>
        <p:spPr>
          <a:xfrm>
            <a:off x="846847" y="4910849"/>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7" name="Bildplatzhalter 6">
            <a:extLst>
              <a:ext uri="{FF2B5EF4-FFF2-40B4-BE49-F238E27FC236}">
                <a16:creationId xmlns:a16="http://schemas.microsoft.com/office/drawing/2014/main" id="{28D73A72-A8D1-146C-E2ED-910B34E2E744}"/>
              </a:ext>
            </a:extLst>
          </p:cNvPr>
          <p:cNvSpPr>
            <a:spLocks noGrp="1"/>
          </p:cNvSpPr>
          <p:nvPr>
            <p:ph type="pic" sz="quarter" idx="17"/>
          </p:nvPr>
        </p:nvSpPr>
        <p:spPr>
          <a:xfrm>
            <a:off x="4581293"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8" name="Textplatzhalter 27">
            <a:extLst>
              <a:ext uri="{FF2B5EF4-FFF2-40B4-BE49-F238E27FC236}">
                <a16:creationId xmlns:a16="http://schemas.microsoft.com/office/drawing/2014/main" id="{BC88C03A-FA40-747C-C07C-13EE2FC13058}"/>
              </a:ext>
            </a:extLst>
          </p:cNvPr>
          <p:cNvSpPr>
            <a:spLocks noGrp="1"/>
          </p:cNvSpPr>
          <p:nvPr>
            <p:ph type="body" sz="quarter" idx="14"/>
          </p:nvPr>
        </p:nvSpPr>
        <p:spPr>
          <a:xfrm>
            <a:off x="4581293" y="4910851"/>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9" name="Bildplatzhalter 6">
            <a:extLst>
              <a:ext uri="{FF2B5EF4-FFF2-40B4-BE49-F238E27FC236}">
                <a16:creationId xmlns:a16="http://schemas.microsoft.com/office/drawing/2014/main" id="{92965888-CEAD-8C54-65A0-1B12014E23C8}"/>
              </a:ext>
            </a:extLst>
          </p:cNvPr>
          <p:cNvSpPr>
            <a:spLocks noGrp="1"/>
          </p:cNvSpPr>
          <p:nvPr>
            <p:ph type="pic" sz="quarter" idx="18"/>
          </p:nvPr>
        </p:nvSpPr>
        <p:spPr>
          <a:xfrm>
            <a:off x="8302478"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10" name="Textplatzhalter 27">
            <a:extLst>
              <a:ext uri="{FF2B5EF4-FFF2-40B4-BE49-F238E27FC236}">
                <a16:creationId xmlns:a16="http://schemas.microsoft.com/office/drawing/2014/main" id="{F9C497AB-FAA8-BE61-4967-13A93F437197}"/>
              </a:ext>
            </a:extLst>
          </p:cNvPr>
          <p:cNvSpPr>
            <a:spLocks noGrp="1"/>
          </p:cNvSpPr>
          <p:nvPr>
            <p:ph type="body" sz="quarter" idx="16"/>
          </p:nvPr>
        </p:nvSpPr>
        <p:spPr>
          <a:xfrm>
            <a:off x="8308467" y="4910851"/>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pic>
        <p:nvPicPr>
          <p:cNvPr id="2" name="Grafik 1">
            <a:extLst>
              <a:ext uri="{FF2B5EF4-FFF2-40B4-BE49-F238E27FC236}">
                <a16:creationId xmlns:a16="http://schemas.microsoft.com/office/drawing/2014/main" id="{D1B7FBD1-5065-771A-6EB0-7F48435444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1055" y="250148"/>
            <a:ext cx="2604654" cy="1488374"/>
          </a:xfrm>
          <a:prstGeom prst="rect">
            <a:avLst/>
          </a:prstGeom>
        </p:spPr>
      </p:pic>
      <p:pic>
        <p:nvPicPr>
          <p:cNvPr id="11" name="Grafik 10" descr="Ein Bild, das Text, Screenshot, Schrift, Logo enthält.&#10;&#10;KI-generierte Inhalte können fehlerhaft sein.">
            <a:extLst>
              <a:ext uri="{FF2B5EF4-FFF2-40B4-BE49-F238E27FC236}">
                <a16:creationId xmlns:a16="http://schemas.microsoft.com/office/drawing/2014/main" id="{E7B8FEA8-9838-E925-E280-A888057EC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84935" y="0"/>
            <a:ext cx="1052945" cy="1074434"/>
          </a:xfrm>
          <a:prstGeom prst="rect">
            <a:avLst/>
          </a:prstGeom>
        </p:spPr>
      </p:pic>
    </p:spTree>
    <p:extLst>
      <p:ext uri="{BB962C8B-B14F-4D97-AF65-F5344CB8AC3E}">
        <p14:creationId xmlns:p14="http://schemas.microsoft.com/office/powerpoint/2010/main" val="4082372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rgbClr val="4D81BE"/>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A1908-42FD-24FA-8AC1-F5808C2AB9F8}"/>
              </a:ext>
            </a:extLst>
          </p:cNvPr>
          <p:cNvSpPr>
            <a:spLocks noGrp="1"/>
          </p:cNvSpPr>
          <p:nvPr>
            <p:ph type="ctrTitle"/>
          </p:nvPr>
        </p:nvSpPr>
        <p:spPr>
          <a:xfrm>
            <a:off x="1524000" y="1919412"/>
            <a:ext cx="9144000" cy="2171932"/>
          </a:xfrm>
        </p:spPr>
        <p:txBody>
          <a:bodyPr anchor="b"/>
          <a:lstStyle>
            <a:lvl1pPr algn="l">
              <a:defRPr sz="4800" b="1">
                <a:solidFill>
                  <a:schemeClr val="bg1"/>
                </a:solidFill>
                <a:latin typeface="Corbel" panose="020B0503020204020204" pitchFamily="34" charset="0"/>
              </a:defRPr>
            </a:lvl1pPr>
          </a:lstStyle>
          <a:p>
            <a:r>
              <a:rPr lang="de-DE" dirty="0"/>
              <a:t>Mastertitelformat bearbeiten</a:t>
            </a:r>
          </a:p>
        </p:txBody>
      </p:sp>
      <p:sp>
        <p:nvSpPr>
          <p:cNvPr id="3" name="Untertitel 2">
            <a:extLst>
              <a:ext uri="{FF2B5EF4-FFF2-40B4-BE49-F238E27FC236}">
                <a16:creationId xmlns:a16="http://schemas.microsoft.com/office/drawing/2014/main" id="{A58CC79F-8E05-182C-C794-730E86F66D68}"/>
              </a:ext>
            </a:extLst>
          </p:cNvPr>
          <p:cNvSpPr>
            <a:spLocks noGrp="1"/>
          </p:cNvSpPr>
          <p:nvPr>
            <p:ph type="subTitle" idx="1"/>
          </p:nvPr>
        </p:nvSpPr>
        <p:spPr>
          <a:xfrm>
            <a:off x="1524000" y="4205032"/>
            <a:ext cx="9144000" cy="574964"/>
          </a:xfrm>
        </p:spPr>
        <p:txBody>
          <a:bodyPr/>
          <a:lstStyle>
            <a:lvl1pPr marL="0" indent="0" algn="l">
              <a:buNone/>
              <a:defRPr sz="2000">
                <a:solidFill>
                  <a:schemeClr val="bg1"/>
                </a:solidFill>
                <a:latin typeface="Corbel" panose="020B05030202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7" name="Grafik 6">
            <a:extLst>
              <a:ext uri="{FF2B5EF4-FFF2-40B4-BE49-F238E27FC236}">
                <a16:creationId xmlns:a16="http://schemas.microsoft.com/office/drawing/2014/main" id="{A891646B-AF3E-2059-D6BB-9C518F6A9DB7}"/>
              </a:ext>
            </a:extLst>
          </p:cNvPr>
          <p:cNvPicPr>
            <a:picLocks noChangeAspect="1"/>
          </p:cNvPicPr>
          <p:nvPr userDrawn="1"/>
        </p:nvPicPr>
        <p:blipFill>
          <a:blip r:embed="rId2"/>
          <a:stretch>
            <a:fillRect/>
          </a:stretch>
        </p:blipFill>
        <p:spPr>
          <a:xfrm>
            <a:off x="10058400" y="5946420"/>
            <a:ext cx="1283652" cy="440109"/>
          </a:xfrm>
          <a:prstGeom prst="rect">
            <a:avLst/>
          </a:prstGeom>
        </p:spPr>
      </p:pic>
      <p:pic>
        <p:nvPicPr>
          <p:cNvPr id="10" name="Grafik 9" descr="Ein Bild, das Text, Pflanze enthält.&#10;&#10;Automatisch generierte Beschreibung">
            <a:extLst>
              <a:ext uri="{FF2B5EF4-FFF2-40B4-BE49-F238E27FC236}">
                <a16:creationId xmlns:a16="http://schemas.microsoft.com/office/drawing/2014/main" id="{D3347B19-D090-B19C-383C-B143231E4D0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 b="5321"/>
          <a:stretch/>
        </p:blipFill>
        <p:spPr>
          <a:xfrm>
            <a:off x="471055" y="5831752"/>
            <a:ext cx="1052945" cy="1026248"/>
          </a:xfrm>
          <a:prstGeom prst="rect">
            <a:avLst/>
          </a:prstGeom>
        </p:spPr>
      </p:pic>
      <p:pic>
        <p:nvPicPr>
          <p:cNvPr id="8" name="Grafik 7">
            <a:extLst>
              <a:ext uri="{FF2B5EF4-FFF2-40B4-BE49-F238E27FC236}">
                <a16:creationId xmlns:a16="http://schemas.microsoft.com/office/drawing/2014/main" id="{9C9BE817-5B5A-ADE9-BC28-5117D773FBDD}"/>
              </a:ext>
            </a:extLst>
          </p:cNvPr>
          <p:cNvPicPr>
            <a:picLocks noChangeAspect="1"/>
          </p:cNvPicPr>
          <p:nvPr userDrawn="1"/>
        </p:nvPicPr>
        <p:blipFill>
          <a:blip r:embed="rId4"/>
          <a:stretch>
            <a:fillRect/>
          </a:stretch>
        </p:blipFill>
        <p:spPr>
          <a:xfrm>
            <a:off x="544450" y="284736"/>
            <a:ext cx="2614386" cy="1432229"/>
          </a:xfrm>
          <a:prstGeom prst="rect">
            <a:avLst/>
          </a:prstGeom>
        </p:spPr>
      </p:pic>
    </p:spTree>
    <p:extLst>
      <p:ext uri="{BB962C8B-B14F-4D97-AF65-F5344CB8AC3E}">
        <p14:creationId xmlns:p14="http://schemas.microsoft.com/office/powerpoint/2010/main" val="3000294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ichpunk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7FDADD2B-B23B-450D-93BD-345695AAE57D}"/>
              </a:ext>
            </a:extLst>
          </p:cNvPr>
          <p:cNvSpPr>
            <a:spLocks noGrp="1"/>
          </p:cNvSpPr>
          <p:nvPr>
            <p:ph idx="1"/>
          </p:nvPr>
        </p:nvSpPr>
        <p:spPr>
          <a:xfrm>
            <a:off x="838200" y="1524000"/>
            <a:ext cx="10515600" cy="4775200"/>
          </a:xfrm>
        </p:spPr>
        <p:txBody>
          <a:bodyPr wrap="square" lIns="72000"/>
          <a:lstStyle>
            <a:lvl1pPr marL="228600" indent="-288000">
              <a:buFontTx/>
              <a:buBlip>
                <a:blip>
                  <a:extLst>
                    <a:ext uri="{96DAC541-7B7A-43D3-8B79-37D633B846F1}">
                      <asvg:svgBlip xmlns:asvg="http://schemas.microsoft.com/office/drawing/2016/SVG/main" r:embed="rId2"/>
                    </a:ext>
                  </a:extLst>
                </a:blip>
              </a:buBlip>
              <a:defRPr sz="2600">
                <a:latin typeface="Corbel" panose="020B0503020204020204" pitchFamily="34" charset="0"/>
              </a:defRPr>
            </a:lvl1pPr>
            <a:lvl2pPr marL="685800" indent="-252000">
              <a:buFontTx/>
              <a:buBlip>
                <a:blip>
                  <a:extLst>
                    <a:ext uri="{96DAC541-7B7A-43D3-8B79-37D633B846F1}">
                      <asvg:svgBlip xmlns:asvg="http://schemas.microsoft.com/office/drawing/2016/SVG/main" r:embed="rId2"/>
                    </a:ext>
                  </a:extLst>
                </a:blip>
              </a:buBlip>
              <a:defRPr>
                <a:latin typeface="Corbel" panose="020B0503020204020204" pitchFamily="34" charset="0"/>
              </a:defRPr>
            </a:lvl2pPr>
            <a:lvl3pPr marL="1143000" indent="-237600">
              <a:buFontTx/>
              <a:buBlip>
                <a:blip>
                  <a:extLst>
                    <a:ext uri="{96DAC541-7B7A-43D3-8B79-37D633B846F1}">
                      <asvg:svgBlip xmlns:asvg="http://schemas.microsoft.com/office/drawing/2016/SVG/main" r:embed="rId2"/>
                    </a:ext>
                  </a:extLst>
                </a:blip>
              </a:buBlip>
              <a:defRPr>
                <a:latin typeface="Corbel" panose="020B0503020204020204" pitchFamily="34" charset="0"/>
              </a:defRPr>
            </a:lvl3pPr>
            <a:lvl4pPr marL="1600200" indent="-228600">
              <a:buFontTx/>
              <a:buBlip>
                <a:blip>
                  <a:extLst>
                    <a:ext uri="{96DAC541-7B7A-43D3-8B79-37D633B846F1}">
                      <asvg:svgBlip xmlns:asvg="http://schemas.microsoft.com/office/drawing/2016/SVG/main" r:embed="rId2"/>
                    </a:ext>
                  </a:extLst>
                </a:blip>
              </a:buBlip>
              <a:defRPr>
                <a:latin typeface="Corbel" panose="020B0503020204020204" pitchFamily="34" charset="0"/>
              </a:defRPr>
            </a:lvl4pPr>
            <a:lvl5pPr marL="2057400" indent="-228600">
              <a:buFontTx/>
              <a:buBlip>
                <a:blip>
                  <a:extLst>
                    <a:ext uri="{96DAC541-7B7A-43D3-8B79-37D633B846F1}">
                      <asvg:svgBlip xmlns:asvg="http://schemas.microsoft.com/office/drawing/2016/SVG/main" r:embed="rId2"/>
                    </a:ext>
                  </a:extLst>
                </a:blip>
              </a:buBlip>
              <a:defRPr>
                <a:latin typeface="Corbel" panose="020B0503020204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3"/>
          <a:stretch>
            <a:fillRect/>
          </a:stretch>
        </p:blipFill>
        <p:spPr>
          <a:xfrm>
            <a:off x="10537687" y="266810"/>
            <a:ext cx="1374911" cy="623112"/>
          </a:xfrm>
          <a:prstGeom prst="rect">
            <a:avLst/>
          </a:prstGeom>
        </p:spPr>
      </p:pic>
      <p:sp>
        <p:nvSpPr>
          <p:cNvPr id="8" name="Rechteck 7">
            <a:extLst>
              <a:ext uri="{FF2B5EF4-FFF2-40B4-BE49-F238E27FC236}">
                <a16:creationId xmlns:a16="http://schemas.microsoft.com/office/drawing/2014/main" id="{752B5EFD-9B95-10FC-C262-AC88A300DCFC}"/>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27">
            <a:extLst>
              <a:ext uri="{FF2B5EF4-FFF2-40B4-BE49-F238E27FC236}">
                <a16:creationId xmlns:a16="http://schemas.microsoft.com/office/drawing/2014/main" id="{6737A9E7-FE31-1401-0BB4-1E6F1EE56291}"/>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6" name="Foliennummernplatzhalter 5">
            <a:extLst>
              <a:ext uri="{FF2B5EF4-FFF2-40B4-BE49-F238E27FC236}">
                <a16:creationId xmlns:a16="http://schemas.microsoft.com/office/drawing/2014/main" id="{B90EED86-7BE1-8183-B427-6DE621A5E80F}"/>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2134098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bbild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6" name="Bildplatzhalter 5">
            <a:extLst>
              <a:ext uri="{FF2B5EF4-FFF2-40B4-BE49-F238E27FC236}">
                <a16:creationId xmlns:a16="http://schemas.microsoft.com/office/drawing/2014/main" id="{282067A9-DD70-88C8-C9BB-A7FF631B6C0F}"/>
              </a:ext>
            </a:extLst>
          </p:cNvPr>
          <p:cNvSpPr>
            <a:spLocks noGrp="1"/>
          </p:cNvSpPr>
          <p:nvPr>
            <p:ph type="pic" sz="quarter" idx="12"/>
          </p:nvPr>
        </p:nvSpPr>
        <p:spPr>
          <a:xfrm>
            <a:off x="838197" y="1523998"/>
            <a:ext cx="10515600" cy="4765965"/>
          </a:xfrm>
        </p:spPr>
        <p:txBody>
          <a:bodyPr/>
          <a:lstStyle/>
          <a:p>
            <a:endParaRPr lang="de-DE"/>
          </a:p>
        </p:txBody>
      </p:sp>
      <p:sp>
        <p:nvSpPr>
          <p:cNvPr id="3" name="Textplatzhalter 27">
            <a:extLst>
              <a:ext uri="{FF2B5EF4-FFF2-40B4-BE49-F238E27FC236}">
                <a16:creationId xmlns:a16="http://schemas.microsoft.com/office/drawing/2014/main" id="{3BBDD536-DF2A-63F6-E0E6-324DC124E9B8}"/>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5" name="Rechteck 4">
            <a:extLst>
              <a:ext uri="{FF2B5EF4-FFF2-40B4-BE49-F238E27FC236}">
                <a16:creationId xmlns:a16="http://schemas.microsoft.com/office/drawing/2014/main" id="{34595D3D-CB86-DE79-ED7A-0848B8CF103B}"/>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Foliennummernplatzhalter 5">
            <a:extLst>
              <a:ext uri="{FF2B5EF4-FFF2-40B4-BE49-F238E27FC236}">
                <a16:creationId xmlns:a16="http://schemas.microsoft.com/office/drawing/2014/main" id="{A33B3425-0AD8-CDE9-C8F9-263C85C65A49}"/>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1088831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4" name="Tabellenplatzhalter 3">
            <a:extLst>
              <a:ext uri="{FF2B5EF4-FFF2-40B4-BE49-F238E27FC236}">
                <a16:creationId xmlns:a16="http://schemas.microsoft.com/office/drawing/2014/main" id="{23925694-0232-F632-778E-448A6AB9291D}"/>
              </a:ext>
            </a:extLst>
          </p:cNvPr>
          <p:cNvSpPr>
            <a:spLocks noGrp="1"/>
          </p:cNvSpPr>
          <p:nvPr>
            <p:ph type="tbl" sz="quarter" idx="13"/>
          </p:nvPr>
        </p:nvSpPr>
        <p:spPr>
          <a:xfrm>
            <a:off x="847436" y="1523999"/>
            <a:ext cx="10515600" cy="4756727"/>
          </a:xfrm>
        </p:spPr>
        <p:txBody>
          <a:bodyPr/>
          <a:lstStyle/>
          <a:p>
            <a:endParaRPr lang="de-DE" dirty="0"/>
          </a:p>
        </p:txBody>
      </p:sp>
      <p:sp>
        <p:nvSpPr>
          <p:cNvPr id="3" name="Textplatzhalter 27">
            <a:extLst>
              <a:ext uri="{FF2B5EF4-FFF2-40B4-BE49-F238E27FC236}">
                <a16:creationId xmlns:a16="http://schemas.microsoft.com/office/drawing/2014/main" id="{EF42E7B1-F16A-40E7-A81F-D47E9655D554}"/>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5" name="Rechteck 4">
            <a:extLst>
              <a:ext uri="{FF2B5EF4-FFF2-40B4-BE49-F238E27FC236}">
                <a16:creationId xmlns:a16="http://schemas.microsoft.com/office/drawing/2014/main" id="{CB2E48E0-8AFA-9125-C63C-19E2AD07220C}"/>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Foliennummernplatzhalter 5">
            <a:extLst>
              <a:ext uri="{FF2B5EF4-FFF2-40B4-BE49-F238E27FC236}">
                <a16:creationId xmlns:a16="http://schemas.microsoft.com/office/drawing/2014/main" id="{8652E52E-C2F5-436F-FA1F-184493DE4690}"/>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1075104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re">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F85D3404-2A34-31F5-389F-B45C90EAD897}"/>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2" name="Rechteck 1">
            <a:extLst>
              <a:ext uri="{FF2B5EF4-FFF2-40B4-BE49-F238E27FC236}">
                <a16:creationId xmlns:a16="http://schemas.microsoft.com/office/drawing/2014/main" id="{BCE7DC5B-5B35-77C1-9B09-F7AD945694BB}"/>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5">
            <a:extLst>
              <a:ext uri="{FF2B5EF4-FFF2-40B4-BE49-F238E27FC236}">
                <a16:creationId xmlns:a16="http://schemas.microsoft.com/office/drawing/2014/main" id="{992A89F3-D7C7-2988-9405-231E95A9875B}"/>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589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bschlussfolie2">
    <p:bg>
      <p:bgPr>
        <a:solidFill>
          <a:srgbClr val="4D81C7"/>
        </a:solidFill>
        <a:effectLst/>
      </p:bgPr>
    </p:bg>
    <p:spTree>
      <p:nvGrpSpPr>
        <p:cNvPr id="1" name=""/>
        <p:cNvGrpSpPr/>
        <p:nvPr/>
      </p:nvGrpSpPr>
      <p:grpSpPr>
        <a:xfrm>
          <a:off x="0" y="0"/>
          <a:ext cx="0" cy="0"/>
          <a:chOff x="0" y="0"/>
          <a:chExt cx="0" cy="0"/>
        </a:xfrm>
      </p:grpSpPr>
      <p:pic>
        <p:nvPicPr>
          <p:cNvPr id="3" name="Grafik 2" descr="Ein Bild, das Text, Pflanze enthält.&#10;&#10;Automatisch generierte Beschreibung">
            <a:extLst>
              <a:ext uri="{FF2B5EF4-FFF2-40B4-BE49-F238E27FC236}">
                <a16:creationId xmlns:a16="http://schemas.microsoft.com/office/drawing/2014/main" id="{5DB0EABB-DA17-B8EF-703A-4C4D5FAAE32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b="4239"/>
          <a:stretch/>
        </p:blipFill>
        <p:spPr>
          <a:xfrm>
            <a:off x="10284935" y="-32952"/>
            <a:ext cx="1052945" cy="1037968"/>
          </a:xfrm>
          <a:prstGeom prst="rect">
            <a:avLst/>
          </a:prstGeom>
        </p:spPr>
      </p:pic>
      <p:sp>
        <p:nvSpPr>
          <p:cNvPr id="4" name="Untertitel 2">
            <a:extLst>
              <a:ext uri="{FF2B5EF4-FFF2-40B4-BE49-F238E27FC236}">
                <a16:creationId xmlns:a16="http://schemas.microsoft.com/office/drawing/2014/main" id="{D7284930-66BB-0F5E-2B8E-C555A1D13DBE}"/>
              </a:ext>
            </a:extLst>
          </p:cNvPr>
          <p:cNvSpPr txBox="1">
            <a:spLocks/>
          </p:cNvSpPr>
          <p:nvPr userDrawn="1"/>
        </p:nvSpPr>
        <p:spPr>
          <a:xfrm>
            <a:off x="860108" y="2572905"/>
            <a:ext cx="1600200" cy="273348"/>
          </a:xfrm>
          <a:prstGeom prst="rect">
            <a:avLst/>
          </a:prstGeom>
        </p:spPr>
        <p:txBody>
          <a:bodyPr lIns="0" tIns="0" rIns="0" bIns="0"/>
          <a:lstStyle>
            <a:lvl1pPr marL="0" indent="0" algn="l" defTabSz="914400" rtl="0" eaLnBrk="1" latinLnBrk="0" hangingPunct="1">
              <a:lnSpc>
                <a:spcPct val="90000"/>
              </a:lnSpc>
              <a:spcBef>
                <a:spcPts val="1000"/>
              </a:spcBef>
              <a:buSzPct val="80000"/>
              <a:buFontTx/>
              <a:buNone/>
              <a:defRPr sz="24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SzPct val="80000"/>
              <a:buFontTx/>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SzPct val="80000"/>
              <a:buFontTx/>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SzPct val="80000"/>
              <a:buFontTx/>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SzPct val="80000"/>
              <a:buFontTx/>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de-DE" dirty="0"/>
              <a:t>Kontakte</a:t>
            </a:r>
          </a:p>
          <a:p>
            <a:endParaRPr lang="de-DE" dirty="0"/>
          </a:p>
        </p:txBody>
      </p:sp>
      <p:sp>
        <p:nvSpPr>
          <p:cNvPr id="5" name="Bildplatzhalter 6">
            <a:extLst>
              <a:ext uri="{FF2B5EF4-FFF2-40B4-BE49-F238E27FC236}">
                <a16:creationId xmlns:a16="http://schemas.microsoft.com/office/drawing/2014/main" id="{B7861370-AB11-3A44-A915-90E06CAAE512}"/>
              </a:ext>
            </a:extLst>
          </p:cNvPr>
          <p:cNvSpPr>
            <a:spLocks noGrp="1"/>
          </p:cNvSpPr>
          <p:nvPr>
            <p:ph type="pic" sz="quarter" idx="13"/>
          </p:nvPr>
        </p:nvSpPr>
        <p:spPr>
          <a:xfrm>
            <a:off x="860108"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6" name="Textplatzhalter 27">
            <a:extLst>
              <a:ext uri="{FF2B5EF4-FFF2-40B4-BE49-F238E27FC236}">
                <a16:creationId xmlns:a16="http://schemas.microsoft.com/office/drawing/2014/main" id="{94854205-834E-3515-53A3-4C3EF7DA7F67}"/>
              </a:ext>
            </a:extLst>
          </p:cNvPr>
          <p:cNvSpPr>
            <a:spLocks noGrp="1"/>
          </p:cNvSpPr>
          <p:nvPr>
            <p:ph type="body" sz="quarter" idx="11"/>
          </p:nvPr>
        </p:nvSpPr>
        <p:spPr>
          <a:xfrm>
            <a:off x="846847" y="4910849"/>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7" name="Bildplatzhalter 6">
            <a:extLst>
              <a:ext uri="{FF2B5EF4-FFF2-40B4-BE49-F238E27FC236}">
                <a16:creationId xmlns:a16="http://schemas.microsoft.com/office/drawing/2014/main" id="{28D73A72-A8D1-146C-E2ED-910B34E2E744}"/>
              </a:ext>
            </a:extLst>
          </p:cNvPr>
          <p:cNvSpPr>
            <a:spLocks noGrp="1"/>
          </p:cNvSpPr>
          <p:nvPr>
            <p:ph type="pic" sz="quarter" idx="17"/>
          </p:nvPr>
        </p:nvSpPr>
        <p:spPr>
          <a:xfrm>
            <a:off x="4581293"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8" name="Textplatzhalter 27">
            <a:extLst>
              <a:ext uri="{FF2B5EF4-FFF2-40B4-BE49-F238E27FC236}">
                <a16:creationId xmlns:a16="http://schemas.microsoft.com/office/drawing/2014/main" id="{BC88C03A-FA40-747C-C07C-13EE2FC13058}"/>
              </a:ext>
            </a:extLst>
          </p:cNvPr>
          <p:cNvSpPr>
            <a:spLocks noGrp="1"/>
          </p:cNvSpPr>
          <p:nvPr>
            <p:ph type="body" sz="quarter" idx="14"/>
          </p:nvPr>
        </p:nvSpPr>
        <p:spPr>
          <a:xfrm>
            <a:off x="4581293" y="4910851"/>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9" name="Bildplatzhalter 6">
            <a:extLst>
              <a:ext uri="{FF2B5EF4-FFF2-40B4-BE49-F238E27FC236}">
                <a16:creationId xmlns:a16="http://schemas.microsoft.com/office/drawing/2014/main" id="{92965888-CEAD-8C54-65A0-1B12014E23C8}"/>
              </a:ext>
            </a:extLst>
          </p:cNvPr>
          <p:cNvSpPr>
            <a:spLocks noGrp="1"/>
          </p:cNvSpPr>
          <p:nvPr>
            <p:ph type="pic" sz="quarter" idx="18"/>
          </p:nvPr>
        </p:nvSpPr>
        <p:spPr>
          <a:xfrm>
            <a:off x="8302478"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10" name="Textplatzhalter 27">
            <a:extLst>
              <a:ext uri="{FF2B5EF4-FFF2-40B4-BE49-F238E27FC236}">
                <a16:creationId xmlns:a16="http://schemas.microsoft.com/office/drawing/2014/main" id="{F9C497AB-FAA8-BE61-4967-13A93F437197}"/>
              </a:ext>
            </a:extLst>
          </p:cNvPr>
          <p:cNvSpPr>
            <a:spLocks noGrp="1"/>
          </p:cNvSpPr>
          <p:nvPr>
            <p:ph type="body" sz="quarter" idx="16"/>
          </p:nvPr>
        </p:nvSpPr>
        <p:spPr>
          <a:xfrm>
            <a:off x="8308467" y="4910851"/>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pic>
        <p:nvPicPr>
          <p:cNvPr id="12" name="Grafik 11">
            <a:extLst>
              <a:ext uri="{FF2B5EF4-FFF2-40B4-BE49-F238E27FC236}">
                <a16:creationId xmlns:a16="http://schemas.microsoft.com/office/drawing/2014/main" id="{717EF9CA-D76C-E8C5-74DA-808DB7C09D6F}"/>
              </a:ext>
            </a:extLst>
          </p:cNvPr>
          <p:cNvPicPr>
            <a:picLocks noChangeAspect="1"/>
          </p:cNvPicPr>
          <p:nvPr userDrawn="1"/>
        </p:nvPicPr>
        <p:blipFill>
          <a:blip r:embed="rId3"/>
          <a:stretch>
            <a:fillRect/>
          </a:stretch>
        </p:blipFill>
        <p:spPr>
          <a:xfrm>
            <a:off x="544450" y="284736"/>
            <a:ext cx="2614386" cy="1432229"/>
          </a:xfrm>
          <a:prstGeom prst="rect">
            <a:avLst/>
          </a:prstGeom>
        </p:spPr>
      </p:pic>
    </p:spTree>
    <p:extLst>
      <p:ext uri="{BB962C8B-B14F-4D97-AF65-F5344CB8AC3E}">
        <p14:creationId xmlns:p14="http://schemas.microsoft.com/office/powerpoint/2010/main" val="1750236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5"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Calibri"/>
            </a:endParaRPr>
          </a:p>
        </p:txBody>
      </p:sp>
      <p:sp>
        <p:nvSpPr>
          <p:cNvPr id="6"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indent="0" algn="ctr">
              <a:buNone/>
            </a:pPr>
            <a:endParaRPr lang="de-DE" sz="3200" b="0" strike="noStrike" spc="-1">
              <a:solidFill>
                <a:srgbClr val="000000"/>
              </a:solidFill>
              <a:latin typeface="Calibri"/>
            </a:endParaRPr>
          </a:p>
        </p:txBody>
      </p:sp>
    </p:spTree>
    <p:extLst>
      <p:ext uri="{BB962C8B-B14F-4D97-AF65-F5344CB8AC3E}">
        <p14:creationId xmlns:p14="http://schemas.microsoft.com/office/powerpoint/2010/main" val="3419848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rgbClr val="4D81BE"/>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A1908-42FD-24FA-8AC1-F5808C2AB9F8}"/>
              </a:ext>
            </a:extLst>
          </p:cNvPr>
          <p:cNvSpPr>
            <a:spLocks noGrp="1"/>
          </p:cNvSpPr>
          <p:nvPr>
            <p:ph type="ctrTitle"/>
          </p:nvPr>
        </p:nvSpPr>
        <p:spPr>
          <a:xfrm>
            <a:off x="1524000" y="1919412"/>
            <a:ext cx="9144000" cy="2171932"/>
          </a:xfrm>
        </p:spPr>
        <p:txBody>
          <a:bodyPr anchor="b"/>
          <a:lstStyle>
            <a:lvl1pPr algn="l">
              <a:defRPr sz="4800" b="1">
                <a:solidFill>
                  <a:schemeClr val="bg1"/>
                </a:solidFill>
                <a:latin typeface="Corbel" panose="020B0503020204020204" pitchFamily="34" charset="0"/>
              </a:defRPr>
            </a:lvl1pPr>
          </a:lstStyle>
          <a:p>
            <a:r>
              <a:rPr lang="de-DE" dirty="0"/>
              <a:t>Mastertitelformat bearbeiten</a:t>
            </a:r>
          </a:p>
        </p:txBody>
      </p:sp>
      <p:sp>
        <p:nvSpPr>
          <p:cNvPr id="3" name="Untertitel 2">
            <a:extLst>
              <a:ext uri="{FF2B5EF4-FFF2-40B4-BE49-F238E27FC236}">
                <a16:creationId xmlns:a16="http://schemas.microsoft.com/office/drawing/2014/main" id="{A58CC79F-8E05-182C-C794-730E86F66D68}"/>
              </a:ext>
            </a:extLst>
          </p:cNvPr>
          <p:cNvSpPr>
            <a:spLocks noGrp="1"/>
          </p:cNvSpPr>
          <p:nvPr>
            <p:ph type="subTitle" idx="1"/>
          </p:nvPr>
        </p:nvSpPr>
        <p:spPr>
          <a:xfrm>
            <a:off x="1524000" y="4205032"/>
            <a:ext cx="9144000" cy="574964"/>
          </a:xfrm>
        </p:spPr>
        <p:txBody>
          <a:bodyPr/>
          <a:lstStyle>
            <a:lvl1pPr marL="0" indent="0" algn="l">
              <a:buNone/>
              <a:defRPr sz="2000">
                <a:solidFill>
                  <a:schemeClr val="bg1"/>
                </a:solidFill>
                <a:latin typeface="Corbel" panose="020B05030202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7" name="Grafik 6">
            <a:extLst>
              <a:ext uri="{FF2B5EF4-FFF2-40B4-BE49-F238E27FC236}">
                <a16:creationId xmlns:a16="http://schemas.microsoft.com/office/drawing/2014/main" id="{A891646B-AF3E-2059-D6BB-9C518F6A9DB7}"/>
              </a:ext>
            </a:extLst>
          </p:cNvPr>
          <p:cNvPicPr>
            <a:picLocks noChangeAspect="1"/>
          </p:cNvPicPr>
          <p:nvPr userDrawn="1"/>
        </p:nvPicPr>
        <p:blipFill>
          <a:blip r:embed="rId2"/>
          <a:stretch>
            <a:fillRect/>
          </a:stretch>
        </p:blipFill>
        <p:spPr>
          <a:xfrm>
            <a:off x="10058400" y="5946420"/>
            <a:ext cx="1283652" cy="440109"/>
          </a:xfrm>
          <a:prstGeom prst="rect">
            <a:avLst/>
          </a:prstGeom>
        </p:spPr>
      </p:pic>
      <p:pic>
        <p:nvPicPr>
          <p:cNvPr id="4" name="Grafik 3">
            <a:extLst>
              <a:ext uri="{FF2B5EF4-FFF2-40B4-BE49-F238E27FC236}">
                <a16:creationId xmlns:a16="http://schemas.microsoft.com/office/drawing/2014/main" id="{C1F2415A-CDD5-92FA-05FC-4AB6DB1918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1055" y="89889"/>
            <a:ext cx="2604654" cy="1488374"/>
          </a:xfrm>
          <a:prstGeom prst="rect">
            <a:avLst/>
          </a:prstGeom>
        </p:spPr>
      </p:pic>
      <p:pic>
        <p:nvPicPr>
          <p:cNvPr id="6" name="Grafik 5" descr="Ein Bild, das Text, Screenshot, Schrift, Logo enthält.&#10;&#10;KI-generierte Inhalte können fehlerhaft sein.">
            <a:extLst>
              <a:ext uri="{FF2B5EF4-FFF2-40B4-BE49-F238E27FC236}">
                <a16:creationId xmlns:a16="http://schemas.microsoft.com/office/drawing/2014/main" id="{A4D84E8B-46FC-DAD4-EF1F-FB46B271F90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71055" y="5783566"/>
            <a:ext cx="1052945" cy="1074434"/>
          </a:xfrm>
          <a:prstGeom prst="rect">
            <a:avLst/>
          </a:prstGeom>
        </p:spPr>
      </p:pic>
    </p:spTree>
    <p:extLst>
      <p:ext uri="{BB962C8B-B14F-4D97-AF65-F5344CB8AC3E}">
        <p14:creationId xmlns:p14="http://schemas.microsoft.com/office/powerpoint/2010/main" val="427357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ichpunk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7FDADD2B-B23B-450D-93BD-345695AAE57D}"/>
              </a:ext>
            </a:extLst>
          </p:cNvPr>
          <p:cNvSpPr>
            <a:spLocks noGrp="1"/>
          </p:cNvSpPr>
          <p:nvPr>
            <p:ph idx="1"/>
          </p:nvPr>
        </p:nvSpPr>
        <p:spPr>
          <a:xfrm>
            <a:off x="838200" y="1524000"/>
            <a:ext cx="10515600" cy="4775200"/>
          </a:xfrm>
        </p:spPr>
        <p:txBody>
          <a:bodyPr wrap="square" lIns="72000"/>
          <a:lstStyle>
            <a:lvl1pPr marL="228600" indent="-288000">
              <a:buFontTx/>
              <a:buBlip>
                <a:blip>
                  <a:extLst>
                    <a:ext uri="{96DAC541-7B7A-43D3-8B79-37D633B846F1}">
                      <asvg:svgBlip xmlns:asvg="http://schemas.microsoft.com/office/drawing/2016/SVG/main" r:embed="rId2"/>
                    </a:ext>
                  </a:extLst>
                </a:blip>
              </a:buBlip>
              <a:defRPr sz="2600">
                <a:latin typeface="Corbel" panose="020B0503020204020204" pitchFamily="34" charset="0"/>
              </a:defRPr>
            </a:lvl1pPr>
            <a:lvl2pPr marL="685800" indent="-252000">
              <a:buFontTx/>
              <a:buBlip>
                <a:blip>
                  <a:extLst>
                    <a:ext uri="{96DAC541-7B7A-43D3-8B79-37D633B846F1}">
                      <asvg:svgBlip xmlns:asvg="http://schemas.microsoft.com/office/drawing/2016/SVG/main" r:embed="rId2"/>
                    </a:ext>
                  </a:extLst>
                </a:blip>
              </a:buBlip>
              <a:defRPr>
                <a:latin typeface="Corbel" panose="020B0503020204020204" pitchFamily="34" charset="0"/>
              </a:defRPr>
            </a:lvl2pPr>
            <a:lvl3pPr marL="1143000" indent="-237600">
              <a:buFontTx/>
              <a:buBlip>
                <a:blip>
                  <a:extLst>
                    <a:ext uri="{96DAC541-7B7A-43D3-8B79-37D633B846F1}">
                      <asvg:svgBlip xmlns:asvg="http://schemas.microsoft.com/office/drawing/2016/SVG/main" r:embed="rId2"/>
                    </a:ext>
                  </a:extLst>
                </a:blip>
              </a:buBlip>
              <a:defRPr>
                <a:latin typeface="Corbel" panose="020B0503020204020204" pitchFamily="34" charset="0"/>
              </a:defRPr>
            </a:lvl3pPr>
            <a:lvl4pPr marL="1600200" indent="-228600">
              <a:buFontTx/>
              <a:buBlip>
                <a:blip>
                  <a:extLst>
                    <a:ext uri="{96DAC541-7B7A-43D3-8B79-37D633B846F1}">
                      <asvg:svgBlip xmlns:asvg="http://schemas.microsoft.com/office/drawing/2016/SVG/main" r:embed="rId2"/>
                    </a:ext>
                  </a:extLst>
                </a:blip>
              </a:buBlip>
              <a:defRPr>
                <a:latin typeface="Corbel" panose="020B0503020204020204" pitchFamily="34" charset="0"/>
              </a:defRPr>
            </a:lvl4pPr>
            <a:lvl5pPr marL="2057400" indent="-228600">
              <a:buFontTx/>
              <a:buBlip>
                <a:blip>
                  <a:extLst>
                    <a:ext uri="{96DAC541-7B7A-43D3-8B79-37D633B846F1}">
                      <asvg:svgBlip xmlns:asvg="http://schemas.microsoft.com/office/drawing/2016/SVG/main" r:embed="rId2"/>
                    </a:ext>
                  </a:extLst>
                </a:blip>
              </a:buBlip>
              <a:defRPr>
                <a:latin typeface="Corbel" panose="020B0503020204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3"/>
          <a:stretch>
            <a:fillRect/>
          </a:stretch>
        </p:blipFill>
        <p:spPr>
          <a:xfrm>
            <a:off x="10537687" y="266810"/>
            <a:ext cx="1374911" cy="623112"/>
          </a:xfrm>
          <a:prstGeom prst="rect">
            <a:avLst/>
          </a:prstGeom>
        </p:spPr>
      </p:pic>
      <p:sp>
        <p:nvSpPr>
          <p:cNvPr id="8" name="Rechteck 7">
            <a:extLst>
              <a:ext uri="{FF2B5EF4-FFF2-40B4-BE49-F238E27FC236}">
                <a16:creationId xmlns:a16="http://schemas.microsoft.com/office/drawing/2014/main" id="{752B5EFD-9B95-10FC-C262-AC88A300DCFC}"/>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platzhalter 27">
            <a:extLst>
              <a:ext uri="{FF2B5EF4-FFF2-40B4-BE49-F238E27FC236}">
                <a16:creationId xmlns:a16="http://schemas.microsoft.com/office/drawing/2014/main" id="{6737A9E7-FE31-1401-0BB4-1E6F1EE56291}"/>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6" name="Foliennummernplatzhalter 5">
            <a:extLst>
              <a:ext uri="{FF2B5EF4-FFF2-40B4-BE49-F238E27FC236}">
                <a16:creationId xmlns:a16="http://schemas.microsoft.com/office/drawing/2014/main" id="{B90EED86-7BE1-8183-B427-6DE621A5E80F}"/>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
        <p:nvSpPr>
          <p:cNvPr id="4" name="Textfeld 3">
            <a:extLst>
              <a:ext uri="{FF2B5EF4-FFF2-40B4-BE49-F238E27FC236}">
                <a16:creationId xmlns:a16="http://schemas.microsoft.com/office/drawing/2014/main" id="{8EC2B51C-E6D2-F864-2AB9-9535C0C0FE14}"/>
              </a:ext>
            </a:extLst>
          </p:cNvPr>
          <p:cNvSpPr txBox="1"/>
          <p:nvPr userDrawn="1"/>
        </p:nvSpPr>
        <p:spPr>
          <a:xfrm rot="17592426">
            <a:off x="2752696" y="3044388"/>
            <a:ext cx="6520082" cy="707886"/>
          </a:xfrm>
          <a:prstGeom prst="rect">
            <a:avLst/>
          </a:prstGeom>
          <a:noFill/>
        </p:spPr>
        <p:txBody>
          <a:bodyPr wrap="square" rtlCol="0">
            <a:spAutoFit/>
          </a:bodyPr>
          <a:lstStyle/>
          <a:p>
            <a:r>
              <a:rPr lang="de-DE" sz="4000" dirty="0">
                <a:solidFill>
                  <a:schemeClr val="bg1">
                    <a:lumMod val="85000"/>
                  </a:schemeClr>
                </a:solidFill>
              </a:rPr>
              <a:t>Für den internen Gebrauch!!</a:t>
            </a:r>
          </a:p>
        </p:txBody>
      </p:sp>
    </p:spTree>
    <p:extLst>
      <p:ext uri="{BB962C8B-B14F-4D97-AF65-F5344CB8AC3E}">
        <p14:creationId xmlns:p14="http://schemas.microsoft.com/office/powerpoint/2010/main" val="1751731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bbild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6" name="Bildplatzhalter 5">
            <a:extLst>
              <a:ext uri="{FF2B5EF4-FFF2-40B4-BE49-F238E27FC236}">
                <a16:creationId xmlns:a16="http://schemas.microsoft.com/office/drawing/2014/main" id="{282067A9-DD70-88C8-C9BB-A7FF631B6C0F}"/>
              </a:ext>
            </a:extLst>
          </p:cNvPr>
          <p:cNvSpPr>
            <a:spLocks noGrp="1"/>
          </p:cNvSpPr>
          <p:nvPr>
            <p:ph type="pic" sz="quarter" idx="12"/>
          </p:nvPr>
        </p:nvSpPr>
        <p:spPr>
          <a:xfrm>
            <a:off x="838197" y="1523998"/>
            <a:ext cx="10515600" cy="4765965"/>
          </a:xfrm>
        </p:spPr>
        <p:txBody>
          <a:bodyPr/>
          <a:lstStyle/>
          <a:p>
            <a:endParaRPr lang="de-DE"/>
          </a:p>
        </p:txBody>
      </p:sp>
      <p:sp>
        <p:nvSpPr>
          <p:cNvPr id="3" name="Textplatzhalter 27">
            <a:extLst>
              <a:ext uri="{FF2B5EF4-FFF2-40B4-BE49-F238E27FC236}">
                <a16:creationId xmlns:a16="http://schemas.microsoft.com/office/drawing/2014/main" id="{3BBDD536-DF2A-63F6-E0E6-324DC124E9B8}"/>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5" name="Rechteck 4">
            <a:extLst>
              <a:ext uri="{FF2B5EF4-FFF2-40B4-BE49-F238E27FC236}">
                <a16:creationId xmlns:a16="http://schemas.microsoft.com/office/drawing/2014/main" id="{34595D3D-CB86-DE79-ED7A-0848B8CF103B}"/>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Foliennummernplatzhalter 5">
            <a:extLst>
              <a:ext uri="{FF2B5EF4-FFF2-40B4-BE49-F238E27FC236}">
                <a16:creationId xmlns:a16="http://schemas.microsoft.com/office/drawing/2014/main" id="{A33B3425-0AD8-CDE9-C8F9-263C85C65A49}"/>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3369105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291AB1-6CC5-79DC-9420-5A1040856C41}"/>
              </a:ext>
            </a:extLst>
          </p:cNvPr>
          <p:cNvSpPr>
            <a:spLocks noGrp="1"/>
          </p:cNvSpPr>
          <p:nvPr>
            <p:ph type="title"/>
          </p:nvPr>
        </p:nvSpPr>
        <p:spPr>
          <a:xfrm>
            <a:off x="838201" y="266811"/>
            <a:ext cx="9534236" cy="623112"/>
          </a:xfrm>
        </p:spPr>
        <p:txBody>
          <a:bodyPr>
            <a:noAutofit/>
          </a:bodyPr>
          <a:lstStyle>
            <a:lvl1pPr>
              <a:defRPr sz="3200" b="1">
                <a:latin typeface="Corbel" panose="020B0503020204020204" pitchFamily="34" charset="0"/>
              </a:defRPr>
            </a:lvl1pPr>
          </a:lstStyle>
          <a:p>
            <a:r>
              <a:rPr lang="de-DE" dirty="0"/>
              <a:t>Mastertitelformat bearbeiten</a:t>
            </a:r>
          </a:p>
        </p:txBody>
      </p:sp>
      <p:pic>
        <p:nvPicPr>
          <p:cNvPr id="7" name="Grafik 6">
            <a:extLst>
              <a:ext uri="{FF2B5EF4-FFF2-40B4-BE49-F238E27FC236}">
                <a16:creationId xmlns:a16="http://schemas.microsoft.com/office/drawing/2014/main" id="{E4DA2B1A-1CFC-87B5-BBEB-0C8632A80162}"/>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4" name="Tabellenplatzhalter 3">
            <a:extLst>
              <a:ext uri="{FF2B5EF4-FFF2-40B4-BE49-F238E27FC236}">
                <a16:creationId xmlns:a16="http://schemas.microsoft.com/office/drawing/2014/main" id="{23925694-0232-F632-778E-448A6AB9291D}"/>
              </a:ext>
            </a:extLst>
          </p:cNvPr>
          <p:cNvSpPr>
            <a:spLocks noGrp="1"/>
          </p:cNvSpPr>
          <p:nvPr>
            <p:ph type="tbl" sz="quarter" idx="13"/>
          </p:nvPr>
        </p:nvSpPr>
        <p:spPr>
          <a:xfrm>
            <a:off x="847436" y="1523999"/>
            <a:ext cx="10515600" cy="4756727"/>
          </a:xfrm>
        </p:spPr>
        <p:txBody>
          <a:bodyPr/>
          <a:lstStyle/>
          <a:p>
            <a:endParaRPr lang="de-DE" dirty="0"/>
          </a:p>
        </p:txBody>
      </p:sp>
      <p:sp>
        <p:nvSpPr>
          <p:cNvPr id="3" name="Textplatzhalter 27">
            <a:extLst>
              <a:ext uri="{FF2B5EF4-FFF2-40B4-BE49-F238E27FC236}">
                <a16:creationId xmlns:a16="http://schemas.microsoft.com/office/drawing/2014/main" id="{EF42E7B1-F16A-40E7-A81F-D47E9655D554}"/>
              </a:ext>
            </a:extLst>
          </p:cNvPr>
          <p:cNvSpPr>
            <a:spLocks noGrp="1"/>
          </p:cNvSpPr>
          <p:nvPr>
            <p:ph type="body" sz="quarter" idx="14"/>
          </p:nvPr>
        </p:nvSpPr>
        <p:spPr>
          <a:xfrm>
            <a:off x="846847" y="6364135"/>
            <a:ext cx="10515600" cy="365125"/>
          </a:xfrm>
          <a:prstGeom prst="rect">
            <a:avLst/>
          </a:prstGeom>
        </p:spPr>
        <p:txBody>
          <a:bodyPr lIns="0" tIns="0" rIns="0" bIns="0">
            <a:normAutofit/>
          </a:bodyPr>
          <a:lstStyle>
            <a:lvl1pPr marL="0" indent="0">
              <a:buNone/>
              <a:defRPr sz="1000">
                <a:solidFill>
                  <a:schemeClr val="tx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5" name="Rechteck 4">
            <a:extLst>
              <a:ext uri="{FF2B5EF4-FFF2-40B4-BE49-F238E27FC236}">
                <a16:creationId xmlns:a16="http://schemas.microsoft.com/office/drawing/2014/main" id="{CB2E48E0-8AFA-9125-C63C-19E2AD07220C}"/>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Foliennummernplatzhalter 5">
            <a:extLst>
              <a:ext uri="{FF2B5EF4-FFF2-40B4-BE49-F238E27FC236}">
                <a16:creationId xmlns:a16="http://schemas.microsoft.com/office/drawing/2014/main" id="{8652E52E-C2F5-436F-FA1F-184493DE4690}"/>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16435200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ere">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F85D3404-2A34-31F5-389F-B45C90EAD897}"/>
              </a:ext>
            </a:extLst>
          </p:cNvPr>
          <p:cNvPicPr>
            <a:picLocks noChangeAspect="1"/>
          </p:cNvPicPr>
          <p:nvPr userDrawn="1"/>
        </p:nvPicPr>
        <p:blipFill>
          <a:blip r:embed="rId2"/>
          <a:stretch>
            <a:fillRect/>
          </a:stretch>
        </p:blipFill>
        <p:spPr>
          <a:xfrm>
            <a:off x="10537687" y="266810"/>
            <a:ext cx="1374911" cy="623112"/>
          </a:xfrm>
          <a:prstGeom prst="rect">
            <a:avLst/>
          </a:prstGeom>
        </p:spPr>
      </p:pic>
      <p:sp>
        <p:nvSpPr>
          <p:cNvPr id="2" name="Rechteck 1">
            <a:extLst>
              <a:ext uri="{FF2B5EF4-FFF2-40B4-BE49-F238E27FC236}">
                <a16:creationId xmlns:a16="http://schemas.microsoft.com/office/drawing/2014/main" id="{BCE7DC5B-5B35-77C1-9B09-F7AD945694BB}"/>
              </a:ext>
            </a:extLst>
          </p:cNvPr>
          <p:cNvSpPr/>
          <p:nvPr userDrawn="1"/>
        </p:nvSpPr>
        <p:spPr>
          <a:xfrm>
            <a:off x="-1" y="0"/>
            <a:ext cx="211091" cy="6858000"/>
          </a:xfrm>
          <a:prstGeom prst="rect">
            <a:avLst/>
          </a:prstGeom>
          <a:solidFill>
            <a:srgbClr val="4D81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5">
            <a:extLst>
              <a:ext uri="{FF2B5EF4-FFF2-40B4-BE49-F238E27FC236}">
                <a16:creationId xmlns:a16="http://schemas.microsoft.com/office/drawing/2014/main" id="{992A89F3-D7C7-2988-9405-231E95A9875B}"/>
              </a:ext>
            </a:extLst>
          </p:cNvPr>
          <p:cNvSpPr>
            <a:spLocks noGrp="1"/>
          </p:cNvSpPr>
          <p:nvPr>
            <p:ph type="sldNum" sz="quarter" idx="15"/>
          </p:nvPr>
        </p:nvSpPr>
        <p:spPr>
          <a:xfrm>
            <a:off x="-219335" y="6534064"/>
            <a:ext cx="471616" cy="365125"/>
          </a:xfrm>
        </p:spPr>
        <p:txBody>
          <a:bodyPr/>
          <a:lstStyle>
            <a:lvl1pPr>
              <a:defRPr sz="1100" b="0">
                <a:solidFill>
                  <a:schemeClr val="bg1"/>
                </a:solidFill>
                <a:latin typeface="+mn-lt"/>
              </a:defRPr>
            </a:lvl1pPr>
          </a:lstStyle>
          <a:p>
            <a:fld id="{9557642A-A689-465D-80D9-904D0AD372DE}" type="slidenum">
              <a:rPr lang="de-DE" smtClean="0"/>
              <a:pPr/>
              <a:t>‹Nr.›</a:t>
            </a:fld>
            <a:endParaRPr lang="de-DE" dirty="0"/>
          </a:p>
        </p:txBody>
      </p:sp>
    </p:spTree>
    <p:extLst>
      <p:ext uri="{BB962C8B-B14F-4D97-AF65-F5344CB8AC3E}">
        <p14:creationId xmlns:p14="http://schemas.microsoft.com/office/powerpoint/2010/main" val="592330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bschlussfolie2">
    <p:bg>
      <p:bgPr>
        <a:solidFill>
          <a:srgbClr val="4D81C7"/>
        </a:solidFill>
        <a:effectLst/>
      </p:bgPr>
    </p:bg>
    <p:spTree>
      <p:nvGrpSpPr>
        <p:cNvPr id="1" name=""/>
        <p:cNvGrpSpPr/>
        <p:nvPr/>
      </p:nvGrpSpPr>
      <p:grpSpPr>
        <a:xfrm>
          <a:off x="0" y="0"/>
          <a:ext cx="0" cy="0"/>
          <a:chOff x="0" y="0"/>
          <a:chExt cx="0" cy="0"/>
        </a:xfrm>
      </p:grpSpPr>
      <p:sp>
        <p:nvSpPr>
          <p:cNvPr id="4" name="Untertitel 2">
            <a:extLst>
              <a:ext uri="{FF2B5EF4-FFF2-40B4-BE49-F238E27FC236}">
                <a16:creationId xmlns:a16="http://schemas.microsoft.com/office/drawing/2014/main" id="{D7284930-66BB-0F5E-2B8E-C555A1D13DBE}"/>
              </a:ext>
            </a:extLst>
          </p:cNvPr>
          <p:cNvSpPr txBox="1">
            <a:spLocks/>
          </p:cNvSpPr>
          <p:nvPr userDrawn="1"/>
        </p:nvSpPr>
        <p:spPr>
          <a:xfrm>
            <a:off x="860108" y="2572905"/>
            <a:ext cx="1600200" cy="273348"/>
          </a:xfrm>
          <a:prstGeom prst="rect">
            <a:avLst/>
          </a:prstGeom>
        </p:spPr>
        <p:txBody>
          <a:bodyPr lIns="0" tIns="0" rIns="0" bIns="0"/>
          <a:lstStyle>
            <a:lvl1pPr marL="0" indent="0" algn="l" defTabSz="914400" rtl="0" eaLnBrk="1" latinLnBrk="0" hangingPunct="1">
              <a:lnSpc>
                <a:spcPct val="90000"/>
              </a:lnSpc>
              <a:spcBef>
                <a:spcPts val="1000"/>
              </a:spcBef>
              <a:buSzPct val="80000"/>
              <a:buFontTx/>
              <a:buNone/>
              <a:defRPr sz="2400" b="1" kern="1200">
                <a:solidFill>
                  <a:schemeClr val="bg1"/>
                </a:solidFill>
                <a:latin typeface="+mn-lt"/>
                <a:ea typeface="+mn-ea"/>
                <a:cs typeface="+mn-cs"/>
              </a:defRPr>
            </a:lvl1pPr>
            <a:lvl2pPr marL="457200" indent="0" algn="ctr" defTabSz="914400" rtl="0" eaLnBrk="1" latinLnBrk="0" hangingPunct="1">
              <a:lnSpc>
                <a:spcPct val="90000"/>
              </a:lnSpc>
              <a:spcBef>
                <a:spcPts val="500"/>
              </a:spcBef>
              <a:buSzPct val="80000"/>
              <a:buFontTx/>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SzPct val="80000"/>
              <a:buFontTx/>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SzPct val="80000"/>
              <a:buFontTx/>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SzPct val="80000"/>
              <a:buFontTx/>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lang="de-DE" dirty="0"/>
              <a:t>Kontakte</a:t>
            </a:r>
          </a:p>
          <a:p>
            <a:endParaRPr lang="de-DE" dirty="0"/>
          </a:p>
        </p:txBody>
      </p:sp>
      <p:sp>
        <p:nvSpPr>
          <p:cNvPr id="5" name="Bildplatzhalter 6">
            <a:extLst>
              <a:ext uri="{FF2B5EF4-FFF2-40B4-BE49-F238E27FC236}">
                <a16:creationId xmlns:a16="http://schemas.microsoft.com/office/drawing/2014/main" id="{B7861370-AB11-3A44-A915-90E06CAAE512}"/>
              </a:ext>
            </a:extLst>
          </p:cNvPr>
          <p:cNvSpPr>
            <a:spLocks noGrp="1"/>
          </p:cNvSpPr>
          <p:nvPr>
            <p:ph type="pic" sz="quarter" idx="13"/>
          </p:nvPr>
        </p:nvSpPr>
        <p:spPr>
          <a:xfrm>
            <a:off x="860108"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6" name="Textplatzhalter 27">
            <a:extLst>
              <a:ext uri="{FF2B5EF4-FFF2-40B4-BE49-F238E27FC236}">
                <a16:creationId xmlns:a16="http://schemas.microsoft.com/office/drawing/2014/main" id="{94854205-834E-3515-53A3-4C3EF7DA7F67}"/>
              </a:ext>
            </a:extLst>
          </p:cNvPr>
          <p:cNvSpPr>
            <a:spLocks noGrp="1"/>
          </p:cNvSpPr>
          <p:nvPr>
            <p:ph type="body" sz="quarter" idx="11"/>
          </p:nvPr>
        </p:nvSpPr>
        <p:spPr>
          <a:xfrm>
            <a:off x="846847" y="4910849"/>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7" name="Bildplatzhalter 6">
            <a:extLst>
              <a:ext uri="{FF2B5EF4-FFF2-40B4-BE49-F238E27FC236}">
                <a16:creationId xmlns:a16="http://schemas.microsoft.com/office/drawing/2014/main" id="{28D73A72-A8D1-146C-E2ED-910B34E2E744}"/>
              </a:ext>
            </a:extLst>
          </p:cNvPr>
          <p:cNvSpPr>
            <a:spLocks noGrp="1"/>
          </p:cNvSpPr>
          <p:nvPr>
            <p:ph type="pic" sz="quarter" idx="17"/>
          </p:nvPr>
        </p:nvSpPr>
        <p:spPr>
          <a:xfrm>
            <a:off x="4581293"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8" name="Textplatzhalter 27">
            <a:extLst>
              <a:ext uri="{FF2B5EF4-FFF2-40B4-BE49-F238E27FC236}">
                <a16:creationId xmlns:a16="http://schemas.microsoft.com/office/drawing/2014/main" id="{BC88C03A-FA40-747C-C07C-13EE2FC13058}"/>
              </a:ext>
            </a:extLst>
          </p:cNvPr>
          <p:cNvSpPr>
            <a:spLocks noGrp="1"/>
          </p:cNvSpPr>
          <p:nvPr>
            <p:ph type="body" sz="quarter" idx="14"/>
          </p:nvPr>
        </p:nvSpPr>
        <p:spPr>
          <a:xfrm>
            <a:off x="4581293" y="4910851"/>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sp>
        <p:nvSpPr>
          <p:cNvPr id="9" name="Bildplatzhalter 6">
            <a:extLst>
              <a:ext uri="{FF2B5EF4-FFF2-40B4-BE49-F238E27FC236}">
                <a16:creationId xmlns:a16="http://schemas.microsoft.com/office/drawing/2014/main" id="{92965888-CEAD-8C54-65A0-1B12014E23C8}"/>
              </a:ext>
            </a:extLst>
          </p:cNvPr>
          <p:cNvSpPr>
            <a:spLocks noGrp="1"/>
          </p:cNvSpPr>
          <p:nvPr>
            <p:ph type="pic" sz="quarter" idx="18"/>
          </p:nvPr>
        </p:nvSpPr>
        <p:spPr>
          <a:xfrm>
            <a:off x="8302478" y="3250695"/>
            <a:ext cx="1260000" cy="1260000"/>
          </a:xfrm>
          <a:prstGeom prst="rect">
            <a:avLst/>
          </a:prstGeom>
        </p:spPr>
        <p:txBody>
          <a:bodyPr/>
          <a:lstStyle>
            <a:lvl1pPr marL="0" indent="0">
              <a:buNone/>
              <a:defRPr sz="900">
                <a:solidFill>
                  <a:schemeClr val="bg1"/>
                </a:solidFill>
              </a:defRPr>
            </a:lvl1pPr>
          </a:lstStyle>
          <a:p>
            <a:endParaRPr lang="de-DE" dirty="0"/>
          </a:p>
        </p:txBody>
      </p:sp>
      <p:sp>
        <p:nvSpPr>
          <p:cNvPr id="10" name="Textplatzhalter 27">
            <a:extLst>
              <a:ext uri="{FF2B5EF4-FFF2-40B4-BE49-F238E27FC236}">
                <a16:creationId xmlns:a16="http://schemas.microsoft.com/office/drawing/2014/main" id="{F9C497AB-FAA8-BE61-4967-13A93F437197}"/>
              </a:ext>
            </a:extLst>
          </p:cNvPr>
          <p:cNvSpPr>
            <a:spLocks noGrp="1"/>
          </p:cNvSpPr>
          <p:nvPr>
            <p:ph type="body" sz="quarter" idx="16"/>
          </p:nvPr>
        </p:nvSpPr>
        <p:spPr>
          <a:xfrm>
            <a:off x="8308467" y="4910851"/>
            <a:ext cx="3029413" cy="1255001"/>
          </a:xfrm>
          <a:prstGeom prst="rect">
            <a:avLst/>
          </a:prstGeom>
        </p:spPr>
        <p:txBody>
          <a:bodyPr lIns="0" tIns="0" rIns="0" bIns="0"/>
          <a:lstStyle>
            <a:lvl1pPr marL="0" indent="0">
              <a:buNone/>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endParaRPr lang="de-DE" dirty="0"/>
          </a:p>
        </p:txBody>
      </p:sp>
      <p:pic>
        <p:nvPicPr>
          <p:cNvPr id="2" name="Grafik 1">
            <a:extLst>
              <a:ext uri="{FF2B5EF4-FFF2-40B4-BE49-F238E27FC236}">
                <a16:creationId xmlns:a16="http://schemas.microsoft.com/office/drawing/2014/main" id="{D1B7FBD1-5065-771A-6EB0-7F48435444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1055" y="250148"/>
            <a:ext cx="2604654" cy="1488374"/>
          </a:xfrm>
          <a:prstGeom prst="rect">
            <a:avLst/>
          </a:prstGeom>
        </p:spPr>
      </p:pic>
      <p:pic>
        <p:nvPicPr>
          <p:cNvPr id="11" name="Grafik 10" descr="Ein Bild, das Text, Screenshot, Schrift, Logo enthält.&#10;&#10;KI-generierte Inhalte können fehlerhaft sein.">
            <a:extLst>
              <a:ext uri="{FF2B5EF4-FFF2-40B4-BE49-F238E27FC236}">
                <a16:creationId xmlns:a16="http://schemas.microsoft.com/office/drawing/2014/main" id="{E7B8FEA8-9838-E925-E280-A888057EC37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84935" y="0"/>
            <a:ext cx="1052945" cy="1074434"/>
          </a:xfrm>
          <a:prstGeom prst="rect">
            <a:avLst/>
          </a:prstGeom>
        </p:spPr>
      </p:pic>
    </p:spTree>
    <p:extLst>
      <p:ext uri="{BB962C8B-B14F-4D97-AF65-F5344CB8AC3E}">
        <p14:creationId xmlns:p14="http://schemas.microsoft.com/office/powerpoint/2010/main" val="23068576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7F269A2-9DBF-5B96-B42A-5DF3B0B8D8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76E2D1F6-2EEA-67C9-7ECB-B551AD8011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17D0120-B073-CAE8-895B-B41B25F5E3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EEADC-01AE-4AEB-B70C-6D1F242F4E70}" type="datetime1">
              <a:rPr lang="de-DE" smtClean="0"/>
              <a:t>21.09.2026</a:t>
            </a:fld>
            <a:endParaRPr lang="de-DE"/>
          </a:p>
        </p:txBody>
      </p:sp>
      <p:sp>
        <p:nvSpPr>
          <p:cNvPr id="5" name="Fußzeilenplatzhalter 4">
            <a:extLst>
              <a:ext uri="{FF2B5EF4-FFF2-40B4-BE49-F238E27FC236}">
                <a16:creationId xmlns:a16="http://schemas.microsoft.com/office/drawing/2014/main" id="{FA13101A-63AF-082D-8D79-6015BD75E5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C158D4-D9B2-AFD2-5DC6-EFC49D960B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969DE1-07E8-46D0-8BAF-44C5FEFA0DE9}" type="slidenum">
              <a:rPr lang="de-DE" smtClean="0"/>
              <a:t>‹Nr.›</a:t>
            </a:fld>
            <a:endParaRPr lang="de-DE"/>
          </a:p>
        </p:txBody>
      </p:sp>
    </p:spTree>
    <p:extLst>
      <p:ext uri="{BB962C8B-B14F-4D97-AF65-F5344CB8AC3E}">
        <p14:creationId xmlns:p14="http://schemas.microsoft.com/office/powerpoint/2010/main" val="147242816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3" r:id="rId3"/>
    <p:sldLayoutId id="2147483665" r:id="rId4"/>
    <p:sldLayoutId id="2147483662" r:id="rId5"/>
    <p:sldLayoutId id="2147483664"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7F269A2-9DBF-5B96-B42A-5DF3B0B8D8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76E2D1F6-2EEA-67C9-7ECB-B551AD8011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17D0120-B073-CAE8-895B-B41B25F5E3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e-DE"/>
          </a:p>
        </p:txBody>
      </p:sp>
      <p:sp>
        <p:nvSpPr>
          <p:cNvPr id="5" name="Fußzeilenplatzhalter 4">
            <a:extLst>
              <a:ext uri="{FF2B5EF4-FFF2-40B4-BE49-F238E27FC236}">
                <a16:creationId xmlns:a16="http://schemas.microsoft.com/office/drawing/2014/main" id="{FA13101A-63AF-082D-8D79-6015BD75E5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C158D4-D9B2-AFD2-5DC6-EFC49D960B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969DE1-07E8-46D0-8BAF-44C5FEFA0DE9}" type="slidenum">
              <a:rPr lang="de-DE" smtClean="0"/>
              <a:t>‹Nr.›</a:t>
            </a:fld>
            <a:endParaRPr lang="de-DE"/>
          </a:p>
        </p:txBody>
      </p:sp>
    </p:spTree>
    <p:extLst>
      <p:ext uri="{BB962C8B-B14F-4D97-AF65-F5344CB8AC3E}">
        <p14:creationId xmlns:p14="http://schemas.microsoft.com/office/powerpoint/2010/main" val="256705972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7F269A2-9DBF-5B96-B42A-5DF3B0B8D8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76E2D1F6-2EEA-67C9-7ECB-B551AD8011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17D0120-B073-CAE8-895B-B41B25F5E3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EEADC-01AE-4AEB-B70C-6D1F242F4E70}" type="datetime1">
              <a:rPr lang="de-DE" smtClean="0"/>
              <a:t>21.09.2026</a:t>
            </a:fld>
            <a:endParaRPr lang="de-DE"/>
          </a:p>
        </p:txBody>
      </p:sp>
      <p:sp>
        <p:nvSpPr>
          <p:cNvPr id="5" name="Fußzeilenplatzhalter 4">
            <a:extLst>
              <a:ext uri="{FF2B5EF4-FFF2-40B4-BE49-F238E27FC236}">
                <a16:creationId xmlns:a16="http://schemas.microsoft.com/office/drawing/2014/main" id="{FA13101A-63AF-082D-8D79-6015BD75E5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C158D4-D9B2-AFD2-5DC6-EFC49D960B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969DE1-07E8-46D0-8BAF-44C5FEFA0DE9}" type="slidenum">
              <a:rPr lang="de-DE" smtClean="0"/>
              <a:t>‹Nr.›</a:t>
            </a:fld>
            <a:endParaRPr lang="de-DE"/>
          </a:p>
        </p:txBody>
      </p:sp>
    </p:spTree>
    <p:extLst>
      <p:ext uri="{BB962C8B-B14F-4D97-AF65-F5344CB8AC3E}">
        <p14:creationId xmlns:p14="http://schemas.microsoft.com/office/powerpoint/2010/main" val="175149347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hyperlink" Target="https://kombih.de/#projek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hyperlink" Target="https://kombih.de/#projekt" TargetMode="Externa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hyperlink" Target="https://kombih.de/#projek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s://kombih.de/"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www.pik-potsdam.de/de/produkte/infothek/planetare-grenzen/current_german.p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pik-potsdam.de/de/produkte/infothek/planetare-grenzen/current_german.pn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www.zeit.de/wissen/2015-06/ressourcen-rohstoffe.pdf" TargetMode="Externa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hyperlink" Target="https://www.pik-potsdam.de/de/produkte/infothek/planetare-grenzen/current_german.pn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hyperlink" Target="http://www.boell-bw.de/sites/default/files/2024-04/wirtschaftsatlas2024_1.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tuv.com/landingpage/en/eu-new-battery-regulation-eu-2023-1542/?utm_source=chatgpt.com" TargetMode="External"/><Relationship Id="rId2" Type="http://schemas.openxmlformats.org/officeDocument/2006/relationships/hyperlink" Target="https://www.ellenmacarthurfoundation.org/circular-economy-for-ev-batteries-and-critical-minerals?utm_source=chatgpt.com" TargetMode="External"/><Relationship Id="rId1" Type="http://schemas.openxmlformats.org/officeDocument/2006/relationships/slideLayout" Target="../slideLayouts/slideLayout2.xml"/><Relationship Id="rId5" Type="http://schemas.openxmlformats.org/officeDocument/2006/relationships/hyperlink" Target="https://www.reuters.com/business/autos-transportation/volvo-issue-worlds-first-ev-battery-passport-ahead-eu-rules-2024-06-04/?utm_source=chatgpt.com" TargetMode="External"/><Relationship Id="rId4" Type="http://schemas.openxmlformats.org/officeDocument/2006/relationships/hyperlink" Target="https://thebatterypass.eu/wp-content/uploads/q-a_content-guidance.pdf?utm_source=chatgpt.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Christine.Schmidt@ibbf.berlin" TargetMode="External"/><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3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20677F-234A-1594-F644-A0AFD16CDACA}"/>
              </a:ext>
            </a:extLst>
          </p:cNvPr>
          <p:cNvSpPr>
            <a:spLocks noGrp="1"/>
          </p:cNvSpPr>
          <p:nvPr>
            <p:ph type="ctrTitle"/>
          </p:nvPr>
        </p:nvSpPr>
        <p:spPr/>
        <p:txBody>
          <a:bodyPr>
            <a:normAutofit/>
          </a:bodyPr>
          <a:lstStyle/>
          <a:p>
            <a:r>
              <a:rPr lang="de-DE" dirty="0"/>
              <a:t>Zirkuläres Wirtschaften </a:t>
            </a:r>
            <a:br>
              <a:rPr lang="de-DE" dirty="0"/>
            </a:br>
            <a:r>
              <a:rPr lang="de-DE" sz="4000" dirty="0"/>
              <a:t>– am Beispiel Batterien</a:t>
            </a:r>
            <a:endParaRPr lang="de-DE" dirty="0"/>
          </a:p>
        </p:txBody>
      </p:sp>
      <p:sp>
        <p:nvSpPr>
          <p:cNvPr id="2" name="Untertitel 1">
            <a:extLst>
              <a:ext uri="{FF2B5EF4-FFF2-40B4-BE49-F238E27FC236}">
                <a16:creationId xmlns:a16="http://schemas.microsoft.com/office/drawing/2014/main" id="{6B1ADF45-7710-9F99-003E-8D3BF31F0DC7}"/>
              </a:ext>
            </a:extLst>
          </p:cNvPr>
          <p:cNvSpPr>
            <a:spLocks noGrp="1"/>
          </p:cNvSpPr>
          <p:nvPr>
            <p:ph type="subTitle" idx="1"/>
          </p:nvPr>
        </p:nvSpPr>
        <p:spPr>
          <a:xfrm>
            <a:off x="1524000" y="4205032"/>
            <a:ext cx="9144000" cy="815376"/>
          </a:xfrm>
        </p:spPr>
        <p:txBody>
          <a:bodyPr>
            <a:normAutofit/>
          </a:bodyPr>
          <a:lstStyle/>
          <a:p>
            <a:r>
              <a:rPr lang="de-DE" dirty="0"/>
              <a:t>Christine Schmidt, IBBF; Erik van Buuren, </a:t>
            </a:r>
            <a:r>
              <a:rPr lang="de-DE" dirty="0" err="1"/>
              <a:t>Cirquify</a:t>
            </a:r>
            <a:r>
              <a:rPr lang="de-DE" dirty="0"/>
              <a:t>, 07.09.2026, AVT Teltow</a:t>
            </a:r>
          </a:p>
        </p:txBody>
      </p:sp>
    </p:spTree>
    <p:extLst>
      <p:ext uri="{BB962C8B-B14F-4D97-AF65-F5344CB8AC3E}">
        <p14:creationId xmlns:p14="http://schemas.microsoft.com/office/powerpoint/2010/main" val="3922835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EB877-C78B-5D5B-63A6-9CB217FDD039}"/>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B2F8E749-C211-09E5-4C23-A6931753BE91}"/>
              </a:ext>
            </a:extLst>
          </p:cNvPr>
          <p:cNvSpPr>
            <a:spLocks noGrp="1"/>
          </p:cNvSpPr>
          <p:nvPr>
            <p:ph type="title"/>
          </p:nvPr>
        </p:nvSpPr>
        <p:spPr/>
        <p:txBody>
          <a:bodyPr/>
          <a:lstStyle/>
          <a:p>
            <a:r>
              <a:rPr lang="de-DE" dirty="0">
                <a:solidFill>
                  <a:srgbClr val="4D81C7"/>
                </a:solidFill>
              </a:rPr>
              <a:t>Lernpfad</a:t>
            </a:r>
          </a:p>
        </p:txBody>
      </p:sp>
      <p:sp>
        <p:nvSpPr>
          <p:cNvPr id="6" name="Foliennummernplatzhalter 5">
            <a:extLst>
              <a:ext uri="{FF2B5EF4-FFF2-40B4-BE49-F238E27FC236}">
                <a16:creationId xmlns:a16="http://schemas.microsoft.com/office/drawing/2014/main" id="{E5AD196C-E7F2-62AB-F1A9-871EC4BDD729}"/>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a:t>
            </a:fld>
            <a:endParaRPr lang="de-DE" dirty="0"/>
          </a:p>
        </p:txBody>
      </p:sp>
      <p:cxnSp>
        <p:nvCxnSpPr>
          <p:cNvPr id="10" name="Gerade Verbindung mit Pfeil 9">
            <a:extLst>
              <a:ext uri="{FF2B5EF4-FFF2-40B4-BE49-F238E27FC236}">
                <a16:creationId xmlns:a16="http://schemas.microsoft.com/office/drawing/2014/main" id="{0ABD652D-29BF-CF1D-E516-787E80B48388}"/>
              </a:ext>
            </a:extLst>
          </p:cNvPr>
          <p:cNvCxnSpPr/>
          <p:nvPr/>
        </p:nvCxnSpPr>
        <p:spPr>
          <a:xfrm>
            <a:off x="510363" y="6411433"/>
            <a:ext cx="11281144" cy="0"/>
          </a:xfrm>
          <a:prstGeom prst="straightConnector1">
            <a:avLst/>
          </a:prstGeom>
          <a:ln w="101600">
            <a:solidFill>
              <a:srgbClr val="4D81BE"/>
            </a:solidFill>
            <a:tailEnd type="triangle"/>
          </a:ln>
        </p:spPr>
        <p:style>
          <a:lnRef idx="1">
            <a:schemeClr val="accent1"/>
          </a:lnRef>
          <a:fillRef idx="0">
            <a:schemeClr val="accent1"/>
          </a:fillRef>
          <a:effectRef idx="0">
            <a:schemeClr val="accent1"/>
          </a:effectRef>
          <a:fontRef idx="minor">
            <a:schemeClr val="tx1"/>
          </a:fontRef>
        </p:style>
      </p:cxnSp>
      <p:pic>
        <p:nvPicPr>
          <p:cNvPr id="48" name="Grafik 47">
            <a:extLst>
              <a:ext uri="{FF2B5EF4-FFF2-40B4-BE49-F238E27FC236}">
                <a16:creationId xmlns:a16="http://schemas.microsoft.com/office/drawing/2014/main" id="{3E1C159E-E989-64CB-C734-7A83CA89D118}"/>
              </a:ext>
            </a:extLst>
          </p:cNvPr>
          <p:cNvPicPr>
            <a:picLocks noChangeAspect="1"/>
          </p:cNvPicPr>
          <p:nvPr/>
        </p:nvPicPr>
        <p:blipFill>
          <a:blip r:embed="rId2"/>
          <a:stretch>
            <a:fillRect/>
          </a:stretch>
        </p:blipFill>
        <p:spPr>
          <a:xfrm>
            <a:off x="510363" y="1004548"/>
            <a:ext cx="11681637" cy="4932091"/>
          </a:xfrm>
          <a:prstGeom prst="rect">
            <a:avLst/>
          </a:prstGeom>
        </p:spPr>
      </p:pic>
      <p:sp>
        <p:nvSpPr>
          <p:cNvPr id="4" name="Textfeld 3">
            <a:extLst>
              <a:ext uri="{FF2B5EF4-FFF2-40B4-BE49-F238E27FC236}">
                <a16:creationId xmlns:a16="http://schemas.microsoft.com/office/drawing/2014/main" id="{3AFD89AE-8709-C111-D00A-6624C8CE8450}"/>
              </a:ext>
            </a:extLst>
          </p:cNvPr>
          <p:cNvSpPr txBox="1"/>
          <p:nvPr/>
        </p:nvSpPr>
        <p:spPr>
          <a:xfrm>
            <a:off x="1891540" y="6488668"/>
            <a:ext cx="2582137" cy="369332"/>
          </a:xfrm>
          <a:prstGeom prst="rect">
            <a:avLst/>
          </a:prstGeom>
          <a:noFill/>
        </p:spPr>
        <p:txBody>
          <a:bodyPr wrap="square" rtlCol="0">
            <a:spAutoFit/>
          </a:bodyPr>
          <a:lstStyle/>
          <a:p>
            <a:pPr algn="ctr"/>
            <a:r>
              <a:rPr lang="de-DE" dirty="0"/>
              <a:t>September 2026</a:t>
            </a:r>
          </a:p>
        </p:txBody>
      </p:sp>
      <p:sp>
        <p:nvSpPr>
          <p:cNvPr id="7" name="Textfeld 6">
            <a:extLst>
              <a:ext uri="{FF2B5EF4-FFF2-40B4-BE49-F238E27FC236}">
                <a16:creationId xmlns:a16="http://schemas.microsoft.com/office/drawing/2014/main" id="{4E78277B-21FB-CBD9-8232-0F2857CC8F0C}"/>
              </a:ext>
            </a:extLst>
          </p:cNvPr>
          <p:cNvSpPr txBox="1"/>
          <p:nvPr/>
        </p:nvSpPr>
        <p:spPr>
          <a:xfrm>
            <a:off x="5605319" y="6467639"/>
            <a:ext cx="2582137" cy="369332"/>
          </a:xfrm>
          <a:prstGeom prst="rect">
            <a:avLst/>
          </a:prstGeom>
          <a:noFill/>
        </p:spPr>
        <p:txBody>
          <a:bodyPr wrap="square" rtlCol="0">
            <a:spAutoFit/>
          </a:bodyPr>
          <a:lstStyle/>
          <a:p>
            <a:pPr algn="ctr"/>
            <a:r>
              <a:rPr lang="de-DE" dirty="0"/>
              <a:t>Oktober 2026</a:t>
            </a:r>
          </a:p>
        </p:txBody>
      </p:sp>
      <p:sp>
        <p:nvSpPr>
          <p:cNvPr id="16" name="Textfeld 15">
            <a:extLst>
              <a:ext uri="{FF2B5EF4-FFF2-40B4-BE49-F238E27FC236}">
                <a16:creationId xmlns:a16="http://schemas.microsoft.com/office/drawing/2014/main" id="{12D24BBE-2316-418D-2FC8-A6482B337785}"/>
              </a:ext>
            </a:extLst>
          </p:cNvPr>
          <p:cNvSpPr txBox="1"/>
          <p:nvPr/>
        </p:nvSpPr>
        <p:spPr>
          <a:xfrm>
            <a:off x="8509531" y="6456402"/>
            <a:ext cx="2630418" cy="369332"/>
          </a:xfrm>
          <a:prstGeom prst="rect">
            <a:avLst/>
          </a:prstGeom>
          <a:noFill/>
        </p:spPr>
        <p:txBody>
          <a:bodyPr wrap="square" rtlCol="0">
            <a:spAutoFit/>
          </a:bodyPr>
          <a:lstStyle/>
          <a:p>
            <a:pPr algn="ctr"/>
            <a:r>
              <a:rPr lang="de-DE" dirty="0"/>
              <a:t>November 2026</a:t>
            </a:r>
          </a:p>
        </p:txBody>
      </p:sp>
      <p:sp>
        <p:nvSpPr>
          <p:cNvPr id="18" name="Textfeld 17">
            <a:extLst>
              <a:ext uri="{FF2B5EF4-FFF2-40B4-BE49-F238E27FC236}">
                <a16:creationId xmlns:a16="http://schemas.microsoft.com/office/drawing/2014/main" id="{9420D6AE-AD42-C8D5-BB3F-C62454C5A9CE}"/>
              </a:ext>
            </a:extLst>
          </p:cNvPr>
          <p:cNvSpPr txBox="1"/>
          <p:nvPr/>
        </p:nvSpPr>
        <p:spPr>
          <a:xfrm rot="16200000">
            <a:off x="10238196" y="4762821"/>
            <a:ext cx="3661387" cy="246222"/>
          </a:xfrm>
          <a:prstGeom prst="rect">
            <a:avLst/>
          </a:prstGeom>
          <a:noFill/>
        </p:spPr>
        <p:txBody>
          <a:bodyPr wrap="square" rtlCol="0">
            <a:spAutoFit/>
          </a:bodyPr>
          <a:lstStyle/>
          <a:p>
            <a:pPr algn="ctr"/>
            <a:r>
              <a:rPr lang="de-DE" sz="1000" dirty="0"/>
              <a:t>Abb. 1</a:t>
            </a:r>
            <a:r>
              <a:rPr lang="de-DE" sz="1000" dirty="0">
                <a:latin typeface="Frutiger 45 Light" panose="02000403040000020004"/>
              </a:rPr>
              <a:t>. Lernpfad der Weiterbildung eigene Abbildung. IBBF. 2026</a:t>
            </a:r>
            <a:endParaRPr lang="de-DE" sz="1000" dirty="0">
              <a:solidFill>
                <a:schemeClr val="bg1"/>
              </a:solidFill>
              <a:latin typeface="Frutiger 45 Light" panose="02000403040000020004"/>
            </a:endParaRPr>
          </a:p>
        </p:txBody>
      </p:sp>
    </p:spTree>
    <p:extLst>
      <p:ext uri="{BB962C8B-B14F-4D97-AF65-F5344CB8AC3E}">
        <p14:creationId xmlns:p14="http://schemas.microsoft.com/office/powerpoint/2010/main" val="1529117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251CCB7-62E3-C98E-C928-38D30AB7A068}"/>
              </a:ext>
            </a:extLst>
          </p:cNvPr>
          <p:cNvSpPr>
            <a:spLocks noGrp="1"/>
          </p:cNvSpPr>
          <p:nvPr>
            <p:ph type="title"/>
          </p:nvPr>
        </p:nvSpPr>
        <p:spPr/>
        <p:txBody>
          <a:bodyPr/>
          <a:lstStyle/>
          <a:p>
            <a:r>
              <a:rPr lang="de-DE" dirty="0">
                <a:solidFill>
                  <a:srgbClr val="4D81C7"/>
                </a:solidFill>
              </a:rPr>
              <a:t>Agenda</a:t>
            </a:r>
          </a:p>
        </p:txBody>
      </p:sp>
      <p:sp>
        <p:nvSpPr>
          <p:cNvPr id="6" name="Foliennummernplatzhalter 5">
            <a:extLst>
              <a:ext uri="{FF2B5EF4-FFF2-40B4-BE49-F238E27FC236}">
                <a16:creationId xmlns:a16="http://schemas.microsoft.com/office/drawing/2014/main" id="{DA41B0C6-A9FA-5E68-ABF0-B1011A74FCC0}"/>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3</a:t>
            </a:fld>
            <a:endParaRPr lang="de-DE" dirty="0"/>
          </a:p>
        </p:txBody>
      </p:sp>
      <p:graphicFrame>
        <p:nvGraphicFramePr>
          <p:cNvPr id="7" name="Tabelle 6">
            <a:extLst>
              <a:ext uri="{FF2B5EF4-FFF2-40B4-BE49-F238E27FC236}">
                <a16:creationId xmlns:a16="http://schemas.microsoft.com/office/drawing/2014/main" id="{4EE14735-BD19-1CE0-7227-593A7348C903}"/>
              </a:ext>
            </a:extLst>
          </p:cNvPr>
          <p:cNvGraphicFramePr>
            <a:graphicFrameLocks noGrp="1"/>
          </p:cNvGraphicFramePr>
          <p:nvPr>
            <p:extLst>
              <p:ext uri="{D42A27DB-BD31-4B8C-83A1-F6EECF244321}">
                <p14:modId xmlns:p14="http://schemas.microsoft.com/office/powerpoint/2010/main" val="3328240265"/>
              </p:ext>
            </p:extLst>
          </p:nvPr>
        </p:nvGraphicFramePr>
        <p:xfrm>
          <a:off x="730046" y="1024787"/>
          <a:ext cx="11166986" cy="5833213"/>
        </p:xfrm>
        <a:graphic>
          <a:graphicData uri="http://schemas.openxmlformats.org/drawingml/2006/table">
            <a:tbl>
              <a:tblPr firstRow="1" firstCol="1" bandRow="1">
                <a:tableStyleId>{5C22544A-7EE6-4342-B048-85BDC9FD1C3A}</a:tableStyleId>
              </a:tblPr>
              <a:tblGrid>
                <a:gridCol w="683700">
                  <a:extLst>
                    <a:ext uri="{9D8B030D-6E8A-4147-A177-3AD203B41FA5}">
                      <a16:colId xmlns:a16="http://schemas.microsoft.com/office/drawing/2014/main" val="294141498"/>
                    </a:ext>
                  </a:extLst>
                </a:gridCol>
                <a:gridCol w="1570529">
                  <a:extLst>
                    <a:ext uri="{9D8B030D-6E8A-4147-A177-3AD203B41FA5}">
                      <a16:colId xmlns:a16="http://schemas.microsoft.com/office/drawing/2014/main" val="341732466"/>
                    </a:ext>
                  </a:extLst>
                </a:gridCol>
                <a:gridCol w="4580582">
                  <a:extLst>
                    <a:ext uri="{9D8B030D-6E8A-4147-A177-3AD203B41FA5}">
                      <a16:colId xmlns:a16="http://schemas.microsoft.com/office/drawing/2014/main" val="559795880"/>
                    </a:ext>
                  </a:extLst>
                </a:gridCol>
                <a:gridCol w="2563535">
                  <a:extLst>
                    <a:ext uri="{9D8B030D-6E8A-4147-A177-3AD203B41FA5}">
                      <a16:colId xmlns:a16="http://schemas.microsoft.com/office/drawing/2014/main" val="1851324189"/>
                    </a:ext>
                  </a:extLst>
                </a:gridCol>
                <a:gridCol w="1768640">
                  <a:extLst>
                    <a:ext uri="{9D8B030D-6E8A-4147-A177-3AD203B41FA5}">
                      <a16:colId xmlns:a16="http://schemas.microsoft.com/office/drawing/2014/main" val="2461491480"/>
                    </a:ext>
                  </a:extLst>
                </a:gridCol>
              </a:tblGrid>
              <a:tr h="262901">
                <a:tc>
                  <a:txBody>
                    <a:bodyPr/>
                    <a:lstStyle/>
                    <a:p>
                      <a:pPr algn="ctr">
                        <a:lnSpc>
                          <a:spcPct val="115000"/>
                        </a:lnSpc>
                        <a:spcAft>
                          <a:spcPts val="800"/>
                        </a:spcAft>
                        <a:buNone/>
                      </a:pPr>
                      <a:r>
                        <a:rPr lang="de-DE" sz="1600" kern="0" dirty="0">
                          <a:effectLst/>
                        </a:rPr>
                        <a:t>Zeit</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600" kern="0">
                          <a:effectLst/>
                        </a:rPr>
                        <a:t>Block</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600" kern="0" dirty="0">
                          <a:effectLst/>
                        </a:rPr>
                        <a:t>Inhalt</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600" kern="0" dirty="0">
                          <a:effectLst/>
                        </a:rPr>
                        <a:t>Ergebnis für Teilnehmende</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Tools</a:t>
                      </a:r>
                    </a:p>
                  </a:txBody>
                  <a:tcPr marL="9525" marR="9525" marT="9525" marB="9525" anchor="ctr"/>
                </a:tc>
                <a:extLst>
                  <a:ext uri="{0D108BD9-81ED-4DB2-BD59-A6C34878D82A}">
                    <a16:rowId xmlns:a16="http://schemas.microsoft.com/office/drawing/2014/main" val="1511810966"/>
                  </a:ext>
                </a:extLst>
              </a:tr>
              <a:tr h="406178">
                <a:tc>
                  <a:txBody>
                    <a:bodyPr/>
                    <a:lstStyle/>
                    <a:p>
                      <a:pPr algn="ctr">
                        <a:lnSpc>
                          <a:spcPct val="115000"/>
                        </a:lnSpc>
                        <a:spcAft>
                          <a:spcPts val="800"/>
                        </a:spcAft>
                        <a:buNone/>
                      </a:pPr>
                      <a:r>
                        <a:rPr lang="de-DE" sz="1600" kern="0" dirty="0">
                          <a:effectLst/>
                        </a:rPr>
                        <a:t>08:00</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Begrüßung und Einordnung</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Warum sind wir hier?</a:t>
                      </a:r>
                    </a:p>
                    <a:p>
                      <a:pPr>
                        <a:lnSpc>
                          <a:spcPct val="100000"/>
                        </a:lnSpc>
                        <a:spcAft>
                          <a:spcPts val="0"/>
                        </a:spcAft>
                        <a:buNone/>
                      </a:pPr>
                      <a:r>
                        <a:rPr lang="de-DE" sz="1600" kern="0" dirty="0">
                          <a:effectLst/>
                        </a:rPr>
                        <a:t>Warum hat zirkuläres Wirtschaften Priorität?</a:t>
                      </a:r>
                    </a:p>
                    <a:p>
                      <a:pPr>
                        <a:lnSpc>
                          <a:spcPct val="100000"/>
                        </a:lnSpc>
                        <a:spcAft>
                          <a:spcPts val="0"/>
                        </a:spcAft>
                        <a:buNone/>
                      </a:pPr>
                      <a:r>
                        <a:rPr lang="de-DE" sz="1600" kern="0" dirty="0">
                          <a:effectLst/>
                          <a:latin typeface="Aptos" panose="020B0004020202020204" pitchFamily="34" charset="0"/>
                          <a:ea typeface="Aptos" panose="020B0004020202020204" pitchFamily="34" charset="0"/>
                          <a:cs typeface="Times New Roman" panose="02020603050405020304" pitchFamily="18" charset="0"/>
                        </a:rPr>
                        <a:t>Was hat das mit Batterien zu tun?</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a:effectLst/>
                        </a:rPr>
                        <a:t>Gemeinsames Verständnis der Dringlichkeit</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Breakout-Räume</a:t>
                      </a:r>
                    </a:p>
                    <a:p>
                      <a:pPr>
                        <a:lnSpc>
                          <a:spcPct val="100000"/>
                        </a:lnSpc>
                        <a:spcAft>
                          <a:spcPts val="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Menti</a:t>
                      </a:r>
                    </a:p>
                  </a:txBody>
                  <a:tcPr marL="9525" marR="9525" marT="9525" marB="9525" anchor="ctr"/>
                </a:tc>
                <a:extLst>
                  <a:ext uri="{0D108BD9-81ED-4DB2-BD59-A6C34878D82A}">
                    <a16:rowId xmlns:a16="http://schemas.microsoft.com/office/drawing/2014/main" val="352812105"/>
                  </a:ext>
                </a:extLst>
              </a:tr>
              <a:tr h="653143">
                <a:tc>
                  <a:txBody>
                    <a:bodyPr/>
                    <a:lstStyle/>
                    <a:p>
                      <a:pPr algn="ctr">
                        <a:lnSpc>
                          <a:spcPct val="115000"/>
                        </a:lnSpc>
                        <a:spcAft>
                          <a:spcPts val="800"/>
                        </a:spcAft>
                        <a:buNone/>
                      </a:pPr>
                      <a:r>
                        <a:rPr lang="de-DE" sz="1600" kern="0" dirty="0">
                          <a:effectLst/>
                        </a:rPr>
                        <a:t>9:00</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Batterie-Wertschöpfung</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Rohstoffe, Veredelung, Zellproduktion, Packungsmontage, Nutzungsphase, Zweitverwertung, Recycling</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a:effectLst/>
                        </a:rPr>
                        <a:t>Darstellung der Batterie-Wertschöpfungskette</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Chat für Fragen, Handheben: Beitrag</a:t>
                      </a:r>
                    </a:p>
                  </a:txBody>
                  <a:tcPr marL="9525" marR="9525" marT="9525" marB="9525" anchor="ctr"/>
                </a:tc>
                <a:extLst>
                  <a:ext uri="{0D108BD9-81ED-4DB2-BD59-A6C34878D82A}">
                    <a16:rowId xmlns:a16="http://schemas.microsoft.com/office/drawing/2014/main" val="1950761684"/>
                  </a:ext>
                </a:extLst>
              </a:tr>
              <a:tr h="415636">
                <a:tc>
                  <a:txBody>
                    <a:bodyPr/>
                    <a:lstStyle/>
                    <a:p>
                      <a:pPr algn="ctr">
                        <a:lnSpc>
                          <a:spcPct val="115000"/>
                        </a:lnSpc>
                        <a:spcAft>
                          <a:spcPts val="80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09:30</a:t>
                      </a:r>
                    </a:p>
                  </a:txBody>
                  <a:tcPr marL="9525" marR="9525" marT="9525" marB="9525" anchor="ctr"/>
                </a:tc>
                <a:tc gridSpan="4">
                  <a:txBody>
                    <a:bodyPr/>
                    <a:lstStyle/>
                    <a:p>
                      <a:pPr algn="ctr">
                        <a:lnSpc>
                          <a:spcPct val="100000"/>
                        </a:lnSpc>
                        <a:spcAft>
                          <a:spcPts val="0"/>
                        </a:spcAft>
                        <a:buNone/>
                      </a:pPr>
                      <a:r>
                        <a:rPr lang="de-DE" sz="1600" b="1" kern="100" dirty="0">
                          <a:effectLst/>
                          <a:latin typeface="Aptos" panose="020B0004020202020204" pitchFamily="34" charset="0"/>
                          <a:ea typeface="Aptos" panose="020B0004020202020204" pitchFamily="34" charset="0"/>
                          <a:cs typeface="Times New Roman" panose="02020603050405020304" pitchFamily="18" charset="0"/>
                        </a:rPr>
                        <a:t>Pause</a:t>
                      </a:r>
                    </a:p>
                  </a:txBody>
                  <a:tcPr marL="9525" marR="9525" marT="9525" marB="9525" anchor="ctr"/>
                </a:tc>
                <a:tc hMerge="1">
                  <a:txBody>
                    <a:bodyPr/>
                    <a:lstStyle/>
                    <a:p>
                      <a:pPr algn="ctr">
                        <a:lnSpc>
                          <a:spcPct val="100000"/>
                        </a:lnSpc>
                        <a:spcAft>
                          <a:spcPts val="0"/>
                        </a:spcAft>
                        <a:buNone/>
                      </a:pP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hMerge="1">
                  <a:txBody>
                    <a:bodyPr/>
                    <a:lstStyle/>
                    <a:p>
                      <a:pPr algn="ctr">
                        <a:lnSpc>
                          <a:spcPct val="100000"/>
                        </a:lnSpc>
                        <a:spcAft>
                          <a:spcPts val="0"/>
                        </a:spcAft>
                        <a:buNone/>
                      </a:pP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hMerge="1">
                  <a:txBody>
                    <a:bodyPr/>
                    <a:lstStyle/>
                    <a:p>
                      <a:pPr algn="ctr">
                        <a:lnSpc>
                          <a:spcPct val="100000"/>
                        </a:lnSpc>
                        <a:spcAft>
                          <a:spcPts val="0"/>
                        </a:spcAft>
                        <a:buNone/>
                      </a:pP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85062866"/>
                  </a:ext>
                </a:extLst>
              </a:tr>
              <a:tr h="668419">
                <a:tc>
                  <a:txBody>
                    <a:bodyPr/>
                    <a:lstStyle/>
                    <a:p>
                      <a:pPr algn="ctr">
                        <a:lnSpc>
                          <a:spcPct val="115000"/>
                        </a:lnSpc>
                        <a:spcAft>
                          <a:spcPts val="800"/>
                        </a:spcAft>
                        <a:buNone/>
                      </a:pPr>
                      <a:r>
                        <a:rPr lang="de-DE" sz="1600" kern="0" dirty="0">
                          <a:effectLst/>
                        </a:rPr>
                        <a:t>10:00</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Vergleich der Wirtschafts-modelle</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Unterscheidung zwischen Rohstoffgewinnung, Abfallwirtschaft und Werterhaltung</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Modellvergleich</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Chat für Fragen, Handheben: Beitrag</a:t>
                      </a:r>
                    </a:p>
                  </a:txBody>
                  <a:tcPr marL="9525" marR="9525" marT="9525" marB="9525" anchor="ctr"/>
                </a:tc>
                <a:extLst>
                  <a:ext uri="{0D108BD9-81ED-4DB2-BD59-A6C34878D82A}">
                    <a16:rowId xmlns:a16="http://schemas.microsoft.com/office/drawing/2014/main" val="649114447"/>
                  </a:ext>
                </a:extLst>
              </a:tr>
              <a:tr h="510639">
                <a:tc>
                  <a:txBody>
                    <a:bodyPr/>
                    <a:lstStyle/>
                    <a:p>
                      <a:pPr algn="ctr">
                        <a:lnSpc>
                          <a:spcPct val="115000"/>
                        </a:lnSpc>
                        <a:spcAft>
                          <a:spcPts val="800"/>
                        </a:spcAft>
                        <a:buNone/>
                      </a:pPr>
                      <a:r>
                        <a:rPr lang="de-DE" sz="1600" kern="0" dirty="0">
                          <a:effectLst/>
                        </a:rPr>
                        <a:t>10:30</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Konzepte</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a:effectLst/>
                        </a:rPr>
                        <a:t>Cradle-to-Cradle, Ellen MacArthur Foundation</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Anwendung des Konzepts</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 “</a:t>
                      </a:r>
                    </a:p>
                  </a:txBody>
                  <a:tcPr marL="9525" marR="9525" marT="9525" marB="9525" anchor="ctr"/>
                </a:tc>
                <a:extLst>
                  <a:ext uri="{0D108BD9-81ED-4DB2-BD59-A6C34878D82A}">
                    <a16:rowId xmlns:a16="http://schemas.microsoft.com/office/drawing/2014/main" val="3600215617"/>
                  </a:ext>
                </a:extLst>
              </a:tr>
              <a:tr h="605641">
                <a:tc>
                  <a:txBody>
                    <a:bodyPr/>
                    <a:lstStyle/>
                    <a:p>
                      <a:pPr algn="ctr">
                        <a:lnSpc>
                          <a:spcPct val="115000"/>
                        </a:lnSpc>
                        <a:spcAft>
                          <a:spcPts val="800"/>
                        </a:spcAft>
                        <a:buNone/>
                      </a:pPr>
                      <a:r>
                        <a:rPr lang="de-DE" sz="1600" kern="0" dirty="0">
                          <a:effectLst/>
                        </a:rPr>
                        <a:t>11:15</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a:effectLst/>
                        </a:rPr>
                        <a:t>Treibende Faktoren</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a:effectLst/>
                        </a:rPr>
                        <a:t>Regulierung, kritische Mineralien, Resilienz, DPP, Kunden-/Marktdruck</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 Kenntnis der Einflussfaktoren</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00000"/>
                        </a:lnSpc>
                        <a:spcAft>
                          <a:spcPts val="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a:t>
                      </a:r>
                    </a:p>
                  </a:txBody>
                  <a:tcPr marL="9525" marR="9525" marT="9525" marB="9525" anchor="ctr"/>
                </a:tc>
                <a:extLst>
                  <a:ext uri="{0D108BD9-81ED-4DB2-BD59-A6C34878D82A}">
                    <a16:rowId xmlns:a16="http://schemas.microsoft.com/office/drawing/2014/main" val="3014098450"/>
                  </a:ext>
                </a:extLst>
              </a:tr>
              <a:tr h="447862">
                <a:tc>
                  <a:txBody>
                    <a:bodyPr/>
                    <a:lstStyle/>
                    <a:p>
                      <a:pPr algn="ctr">
                        <a:lnSpc>
                          <a:spcPct val="115000"/>
                        </a:lnSpc>
                        <a:spcAft>
                          <a:spcPts val="80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12:00</a:t>
                      </a:r>
                    </a:p>
                  </a:txBody>
                  <a:tcPr marL="9525" marR="9525" marT="9525" marB="9525" anchor="ctr"/>
                </a:tc>
                <a:tc gridSpan="4">
                  <a:txBody>
                    <a:bodyPr/>
                    <a:lstStyle/>
                    <a:p>
                      <a:pPr algn="ctr">
                        <a:lnSpc>
                          <a:spcPct val="100000"/>
                        </a:lnSpc>
                        <a:spcAft>
                          <a:spcPts val="0"/>
                        </a:spcAft>
                        <a:buNone/>
                      </a:pPr>
                      <a:r>
                        <a:rPr lang="de-DE" sz="1600" b="1" kern="100" dirty="0">
                          <a:effectLst/>
                          <a:latin typeface="Aptos" panose="020B0004020202020204" pitchFamily="34" charset="0"/>
                          <a:ea typeface="Aptos" panose="020B0004020202020204" pitchFamily="34" charset="0"/>
                          <a:cs typeface="Times New Roman" panose="02020603050405020304" pitchFamily="18" charset="0"/>
                        </a:rPr>
                        <a:t>Mittagspause</a:t>
                      </a:r>
                    </a:p>
                  </a:txBody>
                  <a:tcPr marL="9525" marR="9525" marT="9525" marB="9525" anchor="ctr"/>
                </a:tc>
                <a:tc hMerge="1">
                  <a:txBody>
                    <a:bodyPr/>
                    <a:lstStyle/>
                    <a:p>
                      <a:pPr algn="ctr">
                        <a:lnSpc>
                          <a:spcPct val="100000"/>
                        </a:lnSpc>
                        <a:spcAft>
                          <a:spcPts val="0"/>
                        </a:spcAft>
                        <a:buNone/>
                      </a:pP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hMerge="1">
                  <a:txBody>
                    <a:bodyPr/>
                    <a:lstStyle/>
                    <a:p>
                      <a:pPr algn="ctr">
                        <a:lnSpc>
                          <a:spcPct val="100000"/>
                        </a:lnSpc>
                        <a:spcAft>
                          <a:spcPts val="0"/>
                        </a:spcAft>
                        <a:buNone/>
                      </a:pP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hMerge="1">
                  <a:txBody>
                    <a:bodyPr/>
                    <a:lstStyle/>
                    <a:p>
                      <a:pPr algn="ctr">
                        <a:lnSpc>
                          <a:spcPct val="100000"/>
                        </a:lnSpc>
                        <a:spcAft>
                          <a:spcPts val="0"/>
                        </a:spcAft>
                        <a:buNone/>
                      </a:pP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67614616"/>
                  </a:ext>
                </a:extLst>
              </a:tr>
              <a:tr h="742593">
                <a:tc>
                  <a:txBody>
                    <a:bodyPr/>
                    <a:lstStyle/>
                    <a:p>
                      <a:pPr algn="ctr">
                        <a:lnSpc>
                          <a:spcPct val="115000"/>
                        </a:lnSpc>
                        <a:spcAft>
                          <a:spcPts val="800"/>
                        </a:spcAft>
                        <a:buNone/>
                      </a:pPr>
                      <a:r>
                        <a:rPr lang="de-DE" sz="1600" kern="0" dirty="0">
                          <a:effectLst/>
                        </a:rPr>
                        <a:t>13:00</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Branchenbeispiele und Übungen</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a:effectLst/>
                        </a:rPr>
                        <a:t>Batterieanwendungen + Fallbeispiele aus den Bereichen Automobil, Elektronik, Textil und Verpackung</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Reflexion der Fallbeispiele</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Breakout-Räume</a:t>
                      </a:r>
                    </a:p>
                    <a:p>
                      <a:pPr>
                        <a:lnSpc>
                          <a:spcPct val="100000"/>
                        </a:lnSpc>
                        <a:spcAft>
                          <a:spcPts val="0"/>
                        </a:spcAft>
                        <a:buNone/>
                      </a:pP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62074857"/>
                  </a:ext>
                </a:extLst>
              </a:tr>
              <a:tr h="521526">
                <a:tc>
                  <a:txBody>
                    <a:bodyPr/>
                    <a:lstStyle/>
                    <a:p>
                      <a:pPr algn="ctr">
                        <a:lnSpc>
                          <a:spcPct val="115000"/>
                        </a:lnSpc>
                        <a:spcAft>
                          <a:spcPts val="800"/>
                        </a:spcAft>
                        <a:buNone/>
                      </a:pPr>
                      <a:r>
                        <a:rPr lang="de-DE" sz="1600" kern="0" dirty="0">
                          <a:effectLst/>
                        </a:rPr>
                        <a:t>14:00–15:00</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Reflexionsübung</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a:effectLst/>
                        </a:rPr>
                        <a:t>„Welche geschäftlichen Annahmen schränken Kreislaufwirtschaftschancen ein?“</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0" dirty="0">
                          <a:effectLst/>
                        </a:rPr>
                        <a:t>Reflexion im Einzel- oder Team</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0000"/>
                        </a:lnSpc>
                        <a:spcAft>
                          <a:spcPts val="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Evaluationsbögen</a:t>
                      </a:r>
                    </a:p>
                    <a:p>
                      <a:pPr>
                        <a:lnSpc>
                          <a:spcPct val="100000"/>
                        </a:lnSpc>
                        <a:spcAft>
                          <a:spcPts val="0"/>
                        </a:spcAft>
                        <a:buNone/>
                      </a:pPr>
                      <a:r>
                        <a:rPr lang="de-DE" sz="1600" kern="100" dirty="0">
                          <a:effectLst/>
                          <a:latin typeface="Aptos" panose="020B0004020202020204" pitchFamily="34" charset="0"/>
                          <a:ea typeface="Aptos" panose="020B0004020202020204" pitchFamily="34" charset="0"/>
                          <a:cs typeface="Times New Roman" panose="02020603050405020304" pitchFamily="18" charset="0"/>
                        </a:rPr>
                        <a:t>Menti</a:t>
                      </a:r>
                    </a:p>
                  </a:txBody>
                  <a:tcPr marL="9525" marR="9525" marT="9525" marB="9525" anchor="ctr"/>
                </a:tc>
                <a:extLst>
                  <a:ext uri="{0D108BD9-81ED-4DB2-BD59-A6C34878D82A}">
                    <a16:rowId xmlns:a16="http://schemas.microsoft.com/office/drawing/2014/main" val="1556129666"/>
                  </a:ext>
                </a:extLst>
              </a:tr>
            </a:tbl>
          </a:graphicData>
        </a:graphic>
      </p:graphicFrame>
    </p:spTree>
    <p:extLst>
      <p:ext uri="{BB962C8B-B14F-4D97-AF65-F5344CB8AC3E}">
        <p14:creationId xmlns:p14="http://schemas.microsoft.com/office/powerpoint/2010/main" val="953502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EC2B3-56AD-048E-4301-CF64D2E1739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B86C618-243F-8FDF-15EC-60DC38121FB6}"/>
              </a:ext>
            </a:extLst>
          </p:cNvPr>
          <p:cNvSpPr>
            <a:spLocks noGrp="1"/>
          </p:cNvSpPr>
          <p:nvPr>
            <p:ph type="title"/>
          </p:nvPr>
        </p:nvSpPr>
        <p:spPr/>
        <p:txBody>
          <a:bodyPr/>
          <a:lstStyle/>
          <a:p>
            <a:r>
              <a:rPr lang="de-DE" dirty="0">
                <a:solidFill>
                  <a:srgbClr val="4D81C7"/>
                </a:solidFill>
              </a:rPr>
              <a:t>Abfrage</a:t>
            </a:r>
          </a:p>
        </p:txBody>
      </p:sp>
      <p:sp>
        <p:nvSpPr>
          <p:cNvPr id="6" name="Foliennummernplatzhalter 5">
            <a:extLst>
              <a:ext uri="{FF2B5EF4-FFF2-40B4-BE49-F238E27FC236}">
                <a16:creationId xmlns:a16="http://schemas.microsoft.com/office/drawing/2014/main" id="{165693F0-45CA-FE7F-D82B-F5B8A0C29381}"/>
              </a:ext>
            </a:extLst>
          </p:cNvPr>
          <p:cNvSpPr>
            <a:spLocks noGrp="1"/>
          </p:cNvSpPr>
          <p:nvPr>
            <p:ph type="sldNum" sz="quarter" idx="15"/>
          </p:nvPr>
        </p:nvSpPr>
        <p:spPr>
          <a:xfrm>
            <a:off x="-244049" y="6534064"/>
            <a:ext cx="47161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969DE1-07E8-46D0-8BAF-44C5FEFA0DE9}" type="slidenum">
              <a:rPr kumimoji="0" lang="de-DE" sz="11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Grafik 3">
            <a:extLst>
              <a:ext uri="{FF2B5EF4-FFF2-40B4-BE49-F238E27FC236}">
                <a16:creationId xmlns:a16="http://schemas.microsoft.com/office/drawing/2014/main" id="{28CDC29C-7D25-A0DE-70FB-FDAF97CC0C4F}"/>
              </a:ext>
            </a:extLst>
          </p:cNvPr>
          <p:cNvPicPr>
            <a:picLocks noChangeAspect="1"/>
          </p:cNvPicPr>
          <p:nvPr/>
        </p:nvPicPr>
        <p:blipFill>
          <a:blip r:embed="rId2"/>
          <a:srcRect l="1429" t="16559" r="24352" b="21333"/>
          <a:stretch>
            <a:fillRect/>
          </a:stretch>
        </p:blipFill>
        <p:spPr>
          <a:xfrm>
            <a:off x="838201" y="1249703"/>
            <a:ext cx="10942673" cy="5050613"/>
          </a:xfrm>
          <a:prstGeom prst="rect">
            <a:avLst/>
          </a:prstGeom>
        </p:spPr>
      </p:pic>
      <p:sp>
        <p:nvSpPr>
          <p:cNvPr id="7" name="Textfeld 6">
            <a:extLst>
              <a:ext uri="{FF2B5EF4-FFF2-40B4-BE49-F238E27FC236}">
                <a16:creationId xmlns:a16="http://schemas.microsoft.com/office/drawing/2014/main" id="{DFDDE192-736D-8EE1-F980-CBE31A1F3CE9}"/>
              </a:ext>
            </a:extLst>
          </p:cNvPr>
          <p:cNvSpPr txBox="1"/>
          <p:nvPr/>
        </p:nvSpPr>
        <p:spPr>
          <a:xfrm>
            <a:off x="6656439" y="6611778"/>
            <a:ext cx="5546691"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panose="020F0502020204030204"/>
                <a:ea typeface="+mn-ea"/>
                <a:cs typeface="+mn-cs"/>
              </a:rPr>
              <a:t>Abb. 2</a:t>
            </a:r>
            <a:r>
              <a:rPr kumimoji="0" lang="de-DE" sz="1000" b="0" i="0" u="none" strike="noStrike" kern="1200" cap="none" spc="0" normalizeH="0" baseline="0" noProof="0" dirty="0">
                <a:ln>
                  <a:noFill/>
                </a:ln>
                <a:solidFill>
                  <a:prstClr val="black"/>
                </a:solidFill>
                <a:effectLst/>
                <a:uLnTx/>
                <a:uFillTx/>
                <a:latin typeface="Frutiger 45 Light" panose="02000403040000020004"/>
                <a:ea typeface="+mn-ea"/>
                <a:cs typeface="+mn-cs"/>
              </a:rPr>
              <a:t>. Screenshot 1 der </a:t>
            </a:r>
            <a:r>
              <a:rPr kumimoji="0" lang="de-DE" sz="1000" b="0" i="0" u="none" strike="noStrike" kern="1200" cap="none" spc="0" normalizeH="0" baseline="0" noProof="0" dirty="0" err="1">
                <a:ln>
                  <a:noFill/>
                </a:ln>
                <a:solidFill>
                  <a:prstClr val="black"/>
                </a:solidFill>
                <a:effectLst/>
                <a:uLnTx/>
                <a:uFillTx/>
                <a:latin typeface="Frutiger 45 Light" panose="02000403040000020004"/>
                <a:ea typeface="+mn-ea"/>
                <a:cs typeface="+mn-cs"/>
              </a:rPr>
              <a:t>Mentiabfrage</a:t>
            </a:r>
            <a:r>
              <a:rPr kumimoji="0" lang="de-DE" sz="1000" b="0" i="0" u="none" strike="noStrike" kern="1200" cap="none" spc="0" normalizeH="0" baseline="0" noProof="0" dirty="0">
                <a:ln>
                  <a:noFill/>
                </a:ln>
                <a:solidFill>
                  <a:prstClr val="black"/>
                </a:solidFill>
                <a:effectLst/>
                <a:uLnTx/>
                <a:uFillTx/>
                <a:latin typeface="Frutiger 45 Light" panose="02000403040000020004"/>
                <a:ea typeface="+mn-ea"/>
                <a:cs typeface="+mn-cs"/>
              </a:rPr>
              <a:t> im Rahmen der Weiterbildung. eigene Abbildung. IBBF. 2026</a:t>
            </a:r>
            <a:endParaRPr kumimoji="0" lang="de-DE" sz="1000" b="0" i="0" u="none" strike="noStrike" kern="1200" cap="none" spc="0" normalizeH="0" baseline="0" noProof="0" dirty="0">
              <a:ln>
                <a:noFill/>
              </a:ln>
              <a:solidFill>
                <a:prstClr val="white"/>
              </a:solidFill>
              <a:effectLst/>
              <a:uLnTx/>
              <a:uFillTx/>
              <a:latin typeface="Frutiger 45 Light" panose="02000403040000020004"/>
              <a:ea typeface="+mn-ea"/>
              <a:cs typeface="+mn-cs"/>
            </a:endParaRPr>
          </a:p>
        </p:txBody>
      </p:sp>
    </p:spTree>
    <p:extLst>
      <p:ext uri="{BB962C8B-B14F-4D97-AF65-F5344CB8AC3E}">
        <p14:creationId xmlns:p14="http://schemas.microsoft.com/office/powerpoint/2010/main" val="1043689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51795-C795-1A45-D640-3E7CCA935D17}"/>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CA8BC275-8D08-9F73-32C9-4FFE0AF4A8AB}"/>
              </a:ext>
            </a:extLst>
          </p:cNvPr>
          <p:cNvSpPr>
            <a:spLocks noGrp="1"/>
          </p:cNvSpPr>
          <p:nvPr>
            <p:ph type="title"/>
          </p:nvPr>
        </p:nvSpPr>
        <p:spPr/>
        <p:txBody>
          <a:bodyPr/>
          <a:lstStyle/>
          <a:p>
            <a:r>
              <a:rPr lang="de-DE" dirty="0">
                <a:solidFill>
                  <a:srgbClr val="4D81C7"/>
                </a:solidFill>
              </a:rPr>
              <a:t>Abfrage</a:t>
            </a:r>
          </a:p>
        </p:txBody>
      </p:sp>
      <p:sp>
        <p:nvSpPr>
          <p:cNvPr id="6" name="Foliennummernplatzhalter 5">
            <a:extLst>
              <a:ext uri="{FF2B5EF4-FFF2-40B4-BE49-F238E27FC236}">
                <a16:creationId xmlns:a16="http://schemas.microsoft.com/office/drawing/2014/main" id="{AF924687-878E-285F-1918-9E90C019544C}"/>
              </a:ext>
            </a:extLst>
          </p:cNvPr>
          <p:cNvSpPr>
            <a:spLocks noGrp="1"/>
          </p:cNvSpPr>
          <p:nvPr>
            <p:ph type="sldNum" sz="quarter" idx="15"/>
          </p:nvPr>
        </p:nvSpPr>
        <p:spPr>
          <a:xfrm>
            <a:off x="-244049" y="6534064"/>
            <a:ext cx="47161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969DE1-07E8-46D0-8BAF-44C5FEFA0DE9}" type="slidenum">
              <a:rPr kumimoji="0" lang="de-DE" sz="11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38BCDA54-9849-0475-CE54-00226B1C9C26}"/>
              </a:ext>
            </a:extLst>
          </p:cNvPr>
          <p:cNvPicPr>
            <a:picLocks noChangeAspect="1"/>
          </p:cNvPicPr>
          <p:nvPr/>
        </p:nvPicPr>
        <p:blipFill>
          <a:blip r:embed="rId2"/>
          <a:srcRect t="16401" r="-513" b="3273"/>
          <a:stretch>
            <a:fillRect/>
          </a:stretch>
        </p:blipFill>
        <p:spPr>
          <a:xfrm>
            <a:off x="246834" y="1140541"/>
            <a:ext cx="11758354" cy="5471237"/>
          </a:xfrm>
          <a:prstGeom prst="rect">
            <a:avLst/>
          </a:prstGeom>
        </p:spPr>
      </p:pic>
      <p:sp>
        <p:nvSpPr>
          <p:cNvPr id="8" name="Textfeld 7">
            <a:extLst>
              <a:ext uri="{FF2B5EF4-FFF2-40B4-BE49-F238E27FC236}">
                <a16:creationId xmlns:a16="http://schemas.microsoft.com/office/drawing/2014/main" id="{94D7EA76-CE3F-0DC3-9816-CEB23C9DA94C}"/>
              </a:ext>
            </a:extLst>
          </p:cNvPr>
          <p:cNvSpPr txBox="1"/>
          <p:nvPr/>
        </p:nvSpPr>
        <p:spPr>
          <a:xfrm>
            <a:off x="6656439" y="6611778"/>
            <a:ext cx="5546691"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panose="020F0502020204030204"/>
                <a:ea typeface="+mn-ea"/>
                <a:cs typeface="+mn-cs"/>
              </a:rPr>
              <a:t>Abb. 2</a:t>
            </a:r>
            <a:r>
              <a:rPr kumimoji="0" lang="de-DE" sz="1000" b="0" i="0" u="none" strike="noStrike" kern="1200" cap="none" spc="0" normalizeH="0" baseline="0" noProof="0" dirty="0">
                <a:ln>
                  <a:noFill/>
                </a:ln>
                <a:solidFill>
                  <a:prstClr val="black"/>
                </a:solidFill>
                <a:effectLst/>
                <a:uLnTx/>
                <a:uFillTx/>
                <a:latin typeface="Frutiger 45 Light" panose="02000403040000020004"/>
                <a:ea typeface="+mn-ea"/>
                <a:cs typeface="+mn-cs"/>
              </a:rPr>
              <a:t>. Screenshot 2 der </a:t>
            </a:r>
            <a:r>
              <a:rPr kumimoji="0" lang="de-DE" sz="1000" b="0" i="0" u="none" strike="noStrike" kern="1200" cap="none" spc="0" normalizeH="0" baseline="0" noProof="0" dirty="0" err="1">
                <a:ln>
                  <a:noFill/>
                </a:ln>
                <a:solidFill>
                  <a:prstClr val="black"/>
                </a:solidFill>
                <a:effectLst/>
                <a:uLnTx/>
                <a:uFillTx/>
                <a:latin typeface="Frutiger 45 Light" panose="02000403040000020004"/>
                <a:ea typeface="+mn-ea"/>
                <a:cs typeface="+mn-cs"/>
              </a:rPr>
              <a:t>Mentiabfrage</a:t>
            </a:r>
            <a:r>
              <a:rPr kumimoji="0" lang="de-DE" sz="1000" b="0" i="0" u="none" strike="noStrike" kern="1200" cap="none" spc="0" normalizeH="0" baseline="0" noProof="0" dirty="0">
                <a:ln>
                  <a:noFill/>
                </a:ln>
                <a:solidFill>
                  <a:prstClr val="black"/>
                </a:solidFill>
                <a:effectLst/>
                <a:uLnTx/>
                <a:uFillTx/>
                <a:latin typeface="Frutiger 45 Light" panose="02000403040000020004"/>
                <a:ea typeface="+mn-ea"/>
                <a:cs typeface="+mn-cs"/>
              </a:rPr>
              <a:t> im Rahmen der Weiterbildung. eigene Abbildung. IBBF. 2026</a:t>
            </a:r>
            <a:endParaRPr kumimoji="0" lang="de-DE" sz="1000" b="0" i="0" u="none" strike="noStrike" kern="1200" cap="none" spc="0" normalizeH="0" baseline="0" noProof="0" dirty="0">
              <a:ln>
                <a:noFill/>
              </a:ln>
              <a:solidFill>
                <a:prstClr val="white"/>
              </a:solidFill>
              <a:effectLst/>
              <a:uLnTx/>
              <a:uFillTx/>
              <a:latin typeface="Frutiger 45 Light" panose="02000403040000020004"/>
              <a:ea typeface="+mn-ea"/>
              <a:cs typeface="+mn-cs"/>
            </a:endParaRPr>
          </a:p>
        </p:txBody>
      </p:sp>
    </p:spTree>
    <p:extLst>
      <p:ext uri="{BB962C8B-B14F-4D97-AF65-F5344CB8AC3E}">
        <p14:creationId xmlns:p14="http://schemas.microsoft.com/office/powerpoint/2010/main" val="2095256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64425-9EED-B1AA-4B6E-5EDFD3CCD49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E15BAB3-BF90-0D18-F439-DF7769EEE570}"/>
              </a:ext>
            </a:extLst>
          </p:cNvPr>
          <p:cNvSpPr>
            <a:spLocks noGrp="1"/>
          </p:cNvSpPr>
          <p:nvPr>
            <p:ph type="title"/>
          </p:nvPr>
        </p:nvSpPr>
        <p:spPr/>
        <p:txBody>
          <a:bodyPr/>
          <a:lstStyle/>
          <a:p>
            <a:r>
              <a:rPr lang="de-DE" dirty="0">
                <a:solidFill>
                  <a:srgbClr val="4D81C7"/>
                </a:solidFill>
              </a:rPr>
              <a:t>Abfrage</a:t>
            </a:r>
          </a:p>
        </p:txBody>
      </p:sp>
      <p:sp>
        <p:nvSpPr>
          <p:cNvPr id="6" name="Foliennummernplatzhalter 5">
            <a:extLst>
              <a:ext uri="{FF2B5EF4-FFF2-40B4-BE49-F238E27FC236}">
                <a16:creationId xmlns:a16="http://schemas.microsoft.com/office/drawing/2014/main" id="{6C9A2465-0830-79D3-BB3F-E3F35CF029C4}"/>
              </a:ext>
            </a:extLst>
          </p:cNvPr>
          <p:cNvSpPr>
            <a:spLocks noGrp="1"/>
          </p:cNvSpPr>
          <p:nvPr>
            <p:ph type="sldNum" sz="quarter" idx="15"/>
          </p:nvPr>
        </p:nvSpPr>
        <p:spPr>
          <a:xfrm>
            <a:off x="-244049" y="6534064"/>
            <a:ext cx="471616"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969DE1-07E8-46D0-8BAF-44C5FEFA0DE9}" type="slidenum">
              <a:rPr kumimoji="0" lang="de-DE" sz="11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Grafik 3">
            <a:extLst>
              <a:ext uri="{FF2B5EF4-FFF2-40B4-BE49-F238E27FC236}">
                <a16:creationId xmlns:a16="http://schemas.microsoft.com/office/drawing/2014/main" id="{F31AD544-45D9-0089-E8BA-2FCB6B42DA8B}"/>
              </a:ext>
            </a:extLst>
          </p:cNvPr>
          <p:cNvPicPr>
            <a:picLocks noChangeAspect="1"/>
          </p:cNvPicPr>
          <p:nvPr/>
        </p:nvPicPr>
        <p:blipFill>
          <a:blip r:embed="rId2"/>
          <a:srcRect t="16917" r="263"/>
          <a:stretch>
            <a:fillRect/>
          </a:stretch>
        </p:blipFill>
        <p:spPr>
          <a:xfrm>
            <a:off x="452052" y="1160206"/>
            <a:ext cx="11258168" cy="5697794"/>
          </a:xfrm>
          <a:prstGeom prst="rect">
            <a:avLst/>
          </a:prstGeom>
        </p:spPr>
      </p:pic>
      <p:sp>
        <p:nvSpPr>
          <p:cNvPr id="8" name="Textfeld 7">
            <a:extLst>
              <a:ext uri="{FF2B5EF4-FFF2-40B4-BE49-F238E27FC236}">
                <a16:creationId xmlns:a16="http://schemas.microsoft.com/office/drawing/2014/main" id="{A9733568-B5FA-1D87-2C24-1E7EDECD5989}"/>
              </a:ext>
            </a:extLst>
          </p:cNvPr>
          <p:cNvSpPr txBox="1"/>
          <p:nvPr/>
        </p:nvSpPr>
        <p:spPr>
          <a:xfrm>
            <a:off x="6656439" y="6611778"/>
            <a:ext cx="5546691"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Calibri" panose="020F0502020204030204"/>
                <a:ea typeface="+mn-ea"/>
                <a:cs typeface="+mn-cs"/>
              </a:rPr>
              <a:t>Abb. 2</a:t>
            </a:r>
            <a:r>
              <a:rPr kumimoji="0" lang="de-DE" sz="1000" b="0" i="0" u="none" strike="noStrike" kern="1200" cap="none" spc="0" normalizeH="0" baseline="0" noProof="0" dirty="0">
                <a:ln>
                  <a:noFill/>
                </a:ln>
                <a:solidFill>
                  <a:prstClr val="black"/>
                </a:solidFill>
                <a:effectLst/>
                <a:uLnTx/>
                <a:uFillTx/>
                <a:latin typeface="Frutiger 45 Light" panose="02000403040000020004"/>
                <a:ea typeface="+mn-ea"/>
                <a:cs typeface="+mn-cs"/>
              </a:rPr>
              <a:t>. Screenshot 3 der </a:t>
            </a:r>
            <a:r>
              <a:rPr kumimoji="0" lang="de-DE" sz="1000" b="0" i="0" u="none" strike="noStrike" kern="1200" cap="none" spc="0" normalizeH="0" baseline="0" noProof="0" dirty="0" err="1">
                <a:ln>
                  <a:noFill/>
                </a:ln>
                <a:solidFill>
                  <a:prstClr val="black"/>
                </a:solidFill>
                <a:effectLst/>
                <a:uLnTx/>
                <a:uFillTx/>
                <a:latin typeface="Frutiger 45 Light" panose="02000403040000020004"/>
                <a:ea typeface="+mn-ea"/>
                <a:cs typeface="+mn-cs"/>
              </a:rPr>
              <a:t>Mentiabfrage</a:t>
            </a:r>
            <a:r>
              <a:rPr kumimoji="0" lang="de-DE" sz="1000" b="0" i="0" u="none" strike="noStrike" kern="1200" cap="none" spc="0" normalizeH="0" baseline="0" noProof="0" dirty="0">
                <a:ln>
                  <a:noFill/>
                </a:ln>
                <a:solidFill>
                  <a:prstClr val="black"/>
                </a:solidFill>
                <a:effectLst/>
                <a:uLnTx/>
                <a:uFillTx/>
                <a:latin typeface="Frutiger 45 Light" panose="02000403040000020004"/>
                <a:ea typeface="+mn-ea"/>
                <a:cs typeface="+mn-cs"/>
              </a:rPr>
              <a:t> im Rahmen der Weiterbildung. eigene Abbildung. IBBF. 2026</a:t>
            </a:r>
            <a:endParaRPr kumimoji="0" lang="de-DE" sz="1000" b="0" i="0" u="none" strike="noStrike" kern="1200" cap="none" spc="0" normalizeH="0" baseline="0" noProof="0" dirty="0">
              <a:ln>
                <a:noFill/>
              </a:ln>
              <a:solidFill>
                <a:prstClr val="white"/>
              </a:solidFill>
              <a:effectLst/>
              <a:uLnTx/>
              <a:uFillTx/>
              <a:latin typeface="Frutiger 45 Light" panose="02000403040000020004"/>
              <a:ea typeface="+mn-ea"/>
              <a:cs typeface="+mn-cs"/>
            </a:endParaRPr>
          </a:p>
        </p:txBody>
      </p:sp>
    </p:spTree>
    <p:extLst>
      <p:ext uri="{BB962C8B-B14F-4D97-AF65-F5344CB8AC3E}">
        <p14:creationId xmlns:p14="http://schemas.microsoft.com/office/powerpoint/2010/main" val="2154436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20677F-234A-1594-F644-A0AFD16CDACA}"/>
              </a:ext>
            </a:extLst>
          </p:cNvPr>
          <p:cNvSpPr>
            <a:spLocks noGrp="1"/>
          </p:cNvSpPr>
          <p:nvPr>
            <p:ph type="ctrTitle"/>
          </p:nvPr>
        </p:nvSpPr>
        <p:spPr>
          <a:xfrm>
            <a:off x="1028698" y="2097841"/>
            <a:ext cx="10134601" cy="2387600"/>
          </a:xfrm>
        </p:spPr>
        <p:txBody>
          <a:bodyPr>
            <a:normAutofit/>
          </a:bodyPr>
          <a:lstStyle/>
          <a:p>
            <a:pPr algn="ctr"/>
            <a:r>
              <a:rPr lang="de-DE" dirty="0"/>
              <a:t>Warum sind wir hier?</a:t>
            </a:r>
            <a:br>
              <a:rPr lang="de-DE" dirty="0"/>
            </a:br>
            <a:r>
              <a:rPr lang="de-DE" sz="2800" dirty="0"/>
              <a:t>Projektvorstellung: „Kompetenzaufbau für Batteriezell-fertigung in der Hauptstadtregion“</a:t>
            </a:r>
            <a:endParaRPr lang="de-DE" sz="1600" dirty="0"/>
          </a:p>
        </p:txBody>
      </p:sp>
      <p:sp>
        <p:nvSpPr>
          <p:cNvPr id="2" name="Untertitel 1">
            <a:extLst>
              <a:ext uri="{FF2B5EF4-FFF2-40B4-BE49-F238E27FC236}">
                <a16:creationId xmlns:a16="http://schemas.microsoft.com/office/drawing/2014/main" id="{6B1ADF45-7710-9F99-003E-8D3BF31F0DC7}"/>
              </a:ext>
            </a:extLst>
          </p:cNvPr>
          <p:cNvSpPr>
            <a:spLocks noGrp="1"/>
          </p:cNvSpPr>
          <p:nvPr>
            <p:ph type="subTitle" idx="1"/>
          </p:nvPr>
        </p:nvSpPr>
        <p:spPr>
          <a:xfrm>
            <a:off x="1523999" y="2271999"/>
            <a:ext cx="9144000" cy="516834"/>
          </a:xfrm>
        </p:spPr>
        <p:txBody>
          <a:bodyPr>
            <a:normAutofit fontScale="92500" lnSpcReduction="10000"/>
          </a:bodyPr>
          <a:lstStyle/>
          <a:p>
            <a:pPr algn="ctr"/>
            <a:r>
              <a:rPr lang="de-DE" sz="3600" dirty="0"/>
              <a:t>Einordnung</a:t>
            </a:r>
          </a:p>
        </p:txBody>
      </p:sp>
    </p:spTree>
    <p:extLst>
      <p:ext uri="{BB962C8B-B14F-4D97-AF65-F5344CB8AC3E}">
        <p14:creationId xmlns:p14="http://schemas.microsoft.com/office/powerpoint/2010/main" val="9520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CF6023-FCDA-A713-ED19-42B3DFB6F7C1}"/>
              </a:ext>
            </a:extLst>
          </p:cNvPr>
          <p:cNvSpPr txBox="1">
            <a:spLocks/>
          </p:cNvSpPr>
          <p:nvPr/>
        </p:nvSpPr>
        <p:spPr>
          <a:xfrm>
            <a:off x="667455" y="128740"/>
            <a:ext cx="4421508"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r>
              <a:rPr lang="de-DE" sz="2700" dirty="0">
                <a:solidFill>
                  <a:srgbClr val="4D81BE"/>
                </a:solidFill>
              </a:rPr>
              <a:t>Wertschöpfungsstruktur</a:t>
            </a:r>
          </a:p>
        </p:txBody>
      </p:sp>
      <p:pic>
        <p:nvPicPr>
          <p:cNvPr id="5" name="Grafik 4">
            <a:extLst>
              <a:ext uri="{FF2B5EF4-FFF2-40B4-BE49-F238E27FC236}">
                <a16:creationId xmlns:a16="http://schemas.microsoft.com/office/drawing/2014/main" id="{D2E3B883-D550-EFCF-7153-6FF0E2008227}"/>
              </a:ext>
            </a:extLst>
          </p:cNvPr>
          <p:cNvPicPr>
            <a:picLocks noChangeAspect="1"/>
          </p:cNvPicPr>
          <p:nvPr/>
        </p:nvPicPr>
        <p:blipFill>
          <a:blip r:embed="rId3"/>
          <a:srcRect l="5714" t="3506" r="2680" b="1183"/>
          <a:stretch>
            <a:fillRect/>
          </a:stretch>
        </p:blipFill>
        <p:spPr>
          <a:xfrm>
            <a:off x="3968737" y="578740"/>
            <a:ext cx="5636302" cy="5704568"/>
          </a:xfrm>
          <a:prstGeom prst="rect">
            <a:avLst/>
          </a:prstGeom>
        </p:spPr>
      </p:pic>
      <p:sp>
        <p:nvSpPr>
          <p:cNvPr id="8" name="Textfeld 7">
            <a:extLst>
              <a:ext uri="{FF2B5EF4-FFF2-40B4-BE49-F238E27FC236}">
                <a16:creationId xmlns:a16="http://schemas.microsoft.com/office/drawing/2014/main" id="{F30112B3-02ED-C0DE-4700-1168DBCA3070}"/>
              </a:ext>
            </a:extLst>
          </p:cNvPr>
          <p:cNvSpPr txBox="1"/>
          <p:nvPr/>
        </p:nvSpPr>
        <p:spPr>
          <a:xfrm>
            <a:off x="6434911" y="5571711"/>
            <a:ext cx="1315004" cy="307777"/>
          </a:xfrm>
          <a:prstGeom prst="rect">
            <a:avLst/>
          </a:prstGeom>
          <a:solidFill>
            <a:schemeClr val="bg1"/>
          </a:solidFill>
        </p:spPr>
        <p:txBody>
          <a:bodyPr wrap="square" rtlCol="0">
            <a:spAutoFit/>
          </a:bodyPr>
          <a:lstStyle/>
          <a:p>
            <a:r>
              <a:rPr lang="de-DE" sz="1400" b="1" dirty="0">
                <a:solidFill>
                  <a:schemeClr val="tx2"/>
                </a:solidFill>
                <a:latin typeface="Abadi" panose="020B0604020104020204" pitchFamily="34" charset="0"/>
              </a:rPr>
              <a:t>Nachnutzung</a:t>
            </a:r>
          </a:p>
        </p:txBody>
      </p:sp>
      <p:sp>
        <p:nvSpPr>
          <p:cNvPr id="4" name="Textfeld 3">
            <a:extLst>
              <a:ext uri="{FF2B5EF4-FFF2-40B4-BE49-F238E27FC236}">
                <a16:creationId xmlns:a16="http://schemas.microsoft.com/office/drawing/2014/main" id="{6164D38E-C541-FF04-B321-5C0D3996FAE6}"/>
              </a:ext>
            </a:extLst>
          </p:cNvPr>
          <p:cNvSpPr txBox="1"/>
          <p:nvPr/>
        </p:nvSpPr>
        <p:spPr>
          <a:xfrm>
            <a:off x="4284888" y="6483348"/>
            <a:ext cx="5004000" cy="246221"/>
          </a:xfrm>
          <a:prstGeom prst="rect">
            <a:avLst/>
          </a:prstGeom>
          <a:noFill/>
        </p:spPr>
        <p:txBody>
          <a:bodyPr wrap="square" rtlCol="0">
            <a:spAutoFit/>
          </a:bodyPr>
          <a:lstStyle/>
          <a:p>
            <a:pPr algn="ctr"/>
            <a:r>
              <a:rPr lang="de-DE" sz="1000" dirty="0"/>
              <a:t>Abb. 2</a:t>
            </a:r>
            <a:r>
              <a:rPr lang="de-DE" sz="1000" dirty="0">
                <a:latin typeface="Frutiger 45 Light" panose="02000403040000020004"/>
              </a:rPr>
              <a:t>. Projektlogik von KOMBiH. IBBF. Stand 2026. </a:t>
            </a:r>
            <a:r>
              <a:rPr lang="de-DE" sz="1000" dirty="0">
                <a:latin typeface="Frutiger 45 Light" panose="02000403040000020004"/>
                <a:hlinkClick r:id="rId4"/>
              </a:rPr>
              <a:t>https://kombih.de/#projekt</a:t>
            </a:r>
            <a:endParaRPr lang="de-DE" sz="1000" dirty="0">
              <a:solidFill>
                <a:schemeClr val="bg1"/>
              </a:solidFill>
              <a:latin typeface="Frutiger 45 Light" panose="02000403040000020004"/>
            </a:endParaRPr>
          </a:p>
        </p:txBody>
      </p:sp>
    </p:spTree>
    <p:extLst>
      <p:ext uri="{BB962C8B-B14F-4D97-AF65-F5344CB8AC3E}">
        <p14:creationId xmlns:p14="http://schemas.microsoft.com/office/powerpoint/2010/main" val="2810554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FC5A9527-C8FD-F8BB-D0A5-D3DE980C62E7}"/>
              </a:ext>
            </a:extLst>
          </p:cNvPr>
          <p:cNvSpPr txBox="1">
            <a:spLocks/>
          </p:cNvSpPr>
          <p:nvPr/>
        </p:nvSpPr>
        <p:spPr>
          <a:xfrm>
            <a:off x="900000" y="180000"/>
            <a:ext cx="5400000"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r>
              <a:rPr lang="de-DE" sz="2700" dirty="0">
                <a:solidFill>
                  <a:srgbClr val="4D81BE"/>
                </a:solidFill>
              </a:rPr>
              <a:t>Partner</a:t>
            </a:r>
          </a:p>
        </p:txBody>
      </p:sp>
      <p:pic>
        <p:nvPicPr>
          <p:cNvPr id="10" name="Grafik 9" descr="Ein Bild, das Text, Screenshot, Schrift, Diagramm enthält.&#10;&#10;Automatisch generierte Beschreibung">
            <a:extLst>
              <a:ext uri="{FF2B5EF4-FFF2-40B4-BE49-F238E27FC236}">
                <a16:creationId xmlns:a16="http://schemas.microsoft.com/office/drawing/2014/main" id="{425423B1-12F4-36ED-54F7-7B24D52D4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405" y="1080000"/>
            <a:ext cx="11559190" cy="5401491"/>
          </a:xfrm>
          <a:prstGeom prst="rect">
            <a:avLst/>
          </a:prstGeom>
        </p:spPr>
      </p:pic>
      <p:pic>
        <p:nvPicPr>
          <p:cNvPr id="4" name="Grafik 3" descr="Ein Bild, das Text, Screenshot, Schrift, Visitenkarte enthält.&#10;&#10;KI-generierte Inhalte können fehlerhaft sein.">
            <a:extLst>
              <a:ext uri="{FF2B5EF4-FFF2-40B4-BE49-F238E27FC236}">
                <a16:creationId xmlns:a16="http://schemas.microsoft.com/office/drawing/2014/main" id="{723DCB71-EEC4-C3DE-333B-2B6D6F99B3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4488" y="1409075"/>
            <a:ext cx="2098996" cy="2141832"/>
          </a:xfrm>
          <a:prstGeom prst="rect">
            <a:avLst/>
          </a:prstGeom>
        </p:spPr>
      </p:pic>
      <p:sp>
        <p:nvSpPr>
          <p:cNvPr id="5" name="Textfeld 4">
            <a:extLst>
              <a:ext uri="{FF2B5EF4-FFF2-40B4-BE49-F238E27FC236}">
                <a16:creationId xmlns:a16="http://schemas.microsoft.com/office/drawing/2014/main" id="{683CF9B4-8EF0-4754-3C59-92FBCD1626FD}"/>
              </a:ext>
            </a:extLst>
          </p:cNvPr>
          <p:cNvSpPr txBox="1"/>
          <p:nvPr/>
        </p:nvSpPr>
        <p:spPr>
          <a:xfrm>
            <a:off x="3906000" y="6596541"/>
            <a:ext cx="5004000" cy="246221"/>
          </a:xfrm>
          <a:prstGeom prst="rect">
            <a:avLst/>
          </a:prstGeom>
          <a:noFill/>
        </p:spPr>
        <p:txBody>
          <a:bodyPr wrap="square" rtlCol="0">
            <a:spAutoFit/>
          </a:bodyPr>
          <a:lstStyle/>
          <a:p>
            <a:pPr algn="ctr"/>
            <a:r>
              <a:rPr lang="de-DE" sz="1000" dirty="0"/>
              <a:t>Abb. 2</a:t>
            </a:r>
            <a:r>
              <a:rPr lang="de-DE" sz="1000" dirty="0">
                <a:latin typeface="Frutiger 45 Light" panose="02000403040000020004"/>
              </a:rPr>
              <a:t>. Projektkonsortium von KOMBiH. IBBF. Stand 2026. </a:t>
            </a:r>
            <a:r>
              <a:rPr lang="de-DE" sz="1000" dirty="0">
                <a:latin typeface="Frutiger 45 Light" panose="02000403040000020004"/>
                <a:hlinkClick r:id="rId5"/>
              </a:rPr>
              <a:t>https://kombih.de/#projekt</a:t>
            </a:r>
            <a:endParaRPr lang="de-DE" sz="1000" dirty="0">
              <a:solidFill>
                <a:schemeClr val="bg1"/>
              </a:solidFill>
              <a:latin typeface="Frutiger 45 Light" panose="02000403040000020004"/>
            </a:endParaRPr>
          </a:p>
        </p:txBody>
      </p:sp>
      <p:pic>
        <p:nvPicPr>
          <p:cNvPr id="7" name="Grafik 6">
            <a:extLst>
              <a:ext uri="{FF2B5EF4-FFF2-40B4-BE49-F238E27FC236}">
                <a16:creationId xmlns:a16="http://schemas.microsoft.com/office/drawing/2014/main" id="{F20B91FB-3961-40C8-564A-859C96F166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85830" y="5191154"/>
            <a:ext cx="2496312" cy="836676"/>
          </a:xfrm>
          <a:prstGeom prst="rect">
            <a:avLst/>
          </a:prstGeom>
        </p:spPr>
      </p:pic>
      <p:pic>
        <p:nvPicPr>
          <p:cNvPr id="9" name="Grafik 8">
            <a:extLst>
              <a:ext uri="{FF2B5EF4-FFF2-40B4-BE49-F238E27FC236}">
                <a16:creationId xmlns:a16="http://schemas.microsoft.com/office/drawing/2014/main" id="{7CE46B87-8A09-8E6D-F4BE-E177BC88BC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61679" y="4734629"/>
            <a:ext cx="2314470" cy="590004"/>
          </a:xfrm>
          <a:prstGeom prst="rect">
            <a:avLst/>
          </a:prstGeom>
          <a:solidFill>
            <a:schemeClr val="bg1"/>
          </a:solidFill>
        </p:spPr>
      </p:pic>
    </p:spTree>
    <p:extLst>
      <p:ext uri="{BB962C8B-B14F-4D97-AF65-F5344CB8AC3E}">
        <p14:creationId xmlns:p14="http://schemas.microsoft.com/office/powerpoint/2010/main" val="852145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hteck: abgerundete Ecken 34">
            <a:extLst>
              <a:ext uri="{FF2B5EF4-FFF2-40B4-BE49-F238E27FC236}">
                <a16:creationId xmlns:a16="http://schemas.microsoft.com/office/drawing/2014/main" id="{77FB7516-D152-0406-4E32-A6173993495F}"/>
              </a:ext>
            </a:extLst>
          </p:cNvPr>
          <p:cNvSpPr/>
          <p:nvPr/>
        </p:nvSpPr>
        <p:spPr>
          <a:xfrm>
            <a:off x="3929795" y="1802521"/>
            <a:ext cx="5004000" cy="4788000"/>
          </a:xfrm>
          <a:prstGeom prst="roundRect">
            <a:avLst/>
          </a:prstGeom>
          <a:solidFill>
            <a:srgbClr val="4D81BE"/>
          </a:solidFill>
          <a:ln w="38100">
            <a:solidFill>
              <a:srgbClr val="4D8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b="0" i="0" u="none" strike="noStrike" kern="0" cap="none" spc="0" normalizeH="0" baseline="0" noProof="0">
              <a:ln>
                <a:noFill/>
              </a:ln>
              <a:solidFill>
                <a:schemeClr val="bg1">
                  <a:lumMod val="50000"/>
                </a:schemeClr>
              </a:solidFill>
              <a:effectLst/>
              <a:uLnTx/>
              <a:uFillTx/>
              <a:latin typeface="Calibri"/>
              <a:cs typeface="Arial"/>
            </a:endParaRPr>
          </a:p>
        </p:txBody>
      </p:sp>
      <p:sp>
        <p:nvSpPr>
          <p:cNvPr id="2" name="Titel 1">
            <a:extLst>
              <a:ext uri="{FF2B5EF4-FFF2-40B4-BE49-F238E27FC236}">
                <a16:creationId xmlns:a16="http://schemas.microsoft.com/office/drawing/2014/main" id="{6E6D7F48-3A6E-D621-879E-D8D8B7E64855}"/>
              </a:ext>
            </a:extLst>
          </p:cNvPr>
          <p:cNvSpPr>
            <a:spLocks noGrp="1"/>
          </p:cNvSpPr>
          <p:nvPr>
            <p:ph type="title"/>
          </p:nvPr>
        </p:nvSpPr>
        <p:spPr>
          <a:xfrm>
            <a:off x="4068000" y="2040696"/>
            <a:ext cx="4680000" cy="756000"/>
          </a:xfrm>
          <a:gradFill flip="none" rotWithShape="1">
            <a:gsLst>
              <a:gs pos="0">
                <a:schemeClr val="accent6">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solidFill>
              <a:schemeClr val="accent6"/>
            </a:solidFill>
          </a:ln>
          <a:effectLst>
            <a:softEdge rad="38100"/>
          </a:effectLst>
        </p:spPr>
        <p:txBody>
          <a:bodyPr/>
          <a:lstStyle/>
          <a:p>
            <a:pPr algn="ctr"/>
            <a:r>
              <a:rPr lang="de-DE" sz="2000" dirty="0">
                <a:solidFill>
                  <a:schemeClr val="bg1"/>
                </a:solidFill>
              </a:rPr>
              <a:t> </a:t>
            </a:r>
            <a:r>
              <a:rPr lang="de-DE" sz="2000" b="0" dirty="0">
                <a:solidFill>
                  <a:schemeClr val="bg1"/>
                </a:solidFill>
              </a:rPr>
              <a:t>Aktuelle Qualifizierungen mit </a:t>
            </a:r>
            <a:r>
              <a:rPr lang="de-DE" sz="2000" dirty="0">
                <a:solidFill>
                  <a:schemeClr val="bg1"/>
                </a:solidFill>
              </a:rPr>
              <a:t>offenen Bildungsmaterialien</a:t>
            </a:r>
          </a:p>
        </p:txBody>
      </p:sp>
      <p:sp>
        <p:nvSpPr>
          <p:cNvPr id="3" name="Titel 1">
            <a:extLst>
              <a:ext uri="{FF2B5EF4-FFF2-40B4-BE49-F238E27FC236}">
                <a16:creationId xmlns:a16="http://schemas.microsoft.com/office/drawing/2014/main" id="{D7E731CF-636D-66D8-ADA0-241FD6DF25FF}"/>
              </a:ext>
            </a:extLst>
          </p:cNvPr>
          <p:cNvSpPr txBox="1">
            <a:spLocks/>
          </p:cNvSpPr>
          <p:nvPr/>
        </p:nvSpPr>
        <p:spPr>
          <a:xfrm>
            <a:off x="900000" y="180000"/>
            <a:ext cx="5400000"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2700" b="1" i="0" u="none" strike="noStrike" kern="1200" cap="none" spc="0" normalizeH="0" baseline="0" noProof="0" dirty="0">
                <a:ln>
                  <a:noFill/>
                </a:ln>
                <a:solidFill>
                  <a:srgbClr val="4D81BE"/>
                </a:solidFill>
                <a:effectLst/>
                <a:uLnTx/>
                <a:uFillTx/>
                <a:latin typeface="Corbel" panose="020B0503020204020204" pitchFamily="34" charset="0"/>
                <a:cs typeface="Arial"/>
              </a:rPr>
              <a:t>Geplante Ergebnisse</a:t>
            </a:r>
          </a:p>
        </p:txBody>
      </p:sp>
      <p:sp>
        <p:nvSpPr>
          <p:cNvPr id="31" name="Titel 1">
            <a:extLst>
              <a:ext uri="{FF2B5EF4-FFF2-40B4-BE49-F238E27FC236}">
                <a16:creationId xmlns:a16="http://schemas.microsoft.com/office/drawing/2014/main" id="{B8D3DA84-4030-267B-1CDF-B9C98A4A4B05}"/>
              </a:ext>
            </a:extLst>
          </p:cNvPr>
          <p:cNvSpPr txBox="1">
            <a:spLocks/>
          </p:cNvSpPr>
          <p:nvPr/>
        </p:nvSpPr>
        <p:spPr>
          <a:xfrm>
            <a:off x="4068000" y="2906210"/>
            <a:ext cx="4680000" cy="756000"/>
          </a:xfrm>
          <a:prstGeom prst="rect">
            <a:avLst/>
          </a:prstGeom>
          <a:gradFill flip="none" rotWithShape="1">
            <a:gsLst>
              <a:gs pos="0">
                <a:schemeClr val="accent6">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6200000" scaled="1"/>
            <a:tileRect/>
          </a:gradFill>
          <a:ln>
            <a:solidFill>
              <a:schemeClr val="accent6"/>
            </a:solidFill>
          </a:ln>
          <a:effectLst>
            <a:softEdge rad="38100"/>
          </a:effectLst>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2000" b="0" i="0" u="none" strike="noStrike" kern="1200" cap="none" spc="0" normalizeH="0" baseline="0" noProof="0" dirty="0">
                <a:ln>
                  <a:noFill/>
                </a:ln>
                <a:solidFill>
                  <a:schemeClr val="bg1"/>
                </a:solidFill>
                <a:effectLst/>
                <a:uLnTx/>
                <a:uFillTx/>
                <a:latin typeface="Corbel" panose="020B0503020204020204" pitchFamily="34" charset="0"/>
                <a:cs typeface="Arial"/>
              </a:rPr>
              <a:t>min. </a:t>
            </a: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5 </a:t>
            </a:r>
            <a:r>
              <a:rPr kumimoji="0" lang="de-DE" sz="2000" b="0" i="0" u="none" strike="noStrike" kern="1200" cap="none" spc="0" normalizeH="0" baseline="0" noProof="0" dirty="0">
                <a:ln>
                  <a:noFill/>
                </a:ln>
                <a:solidFill>
                  <a:schemeClr val="bg1"/>
                </a:solidFill>
                <a:effectLst/>
                <a:uLnTx/>
                <a:uFillTx/>
                <a:latin typeface="Corbel" panose="020B0503020204020204" pitchFamily="34" charset="0"/>
                <a:cs typeface="Arial"/>
              </a:rPr>
              <a:t>Qualifizierungsmodule </a:t>
            </a: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zirkuläre Geschäftsmodelle</a:t>
            </a:r>
            <a:r>
              <a:rPr kumimoji="0" lang="de-DE" sz="2000" b="0" i="0" u="none" strike="noStrike" kern="1200" cap="none" spc="0" normalizeH="0" baseline="0" noProof="0" dirty="0">
                <a:ln>
                  <a:noFill/>
                </a:ln>
                <a:solidFill>
                  <a:schemeClr val="bg1"/>
                </a:solidFill>
                <a:effectLst/>
                <a:uLnTx/>
                <a:uFillTx/>
                <a:latin typeface="Corbel" panose="020B0503020204020204" pitchFamily="34" charset="0"/>
                <a:cs typeface="Arial"/>
              </a:rPr>
              <a:t>*</a:t>
            </a:r>
          </a:p>
        </p:txBody>
      </p:sp>
      <p:sp>
        <p:nvSpPr>
          <p:cNvPr id="32" name="Titel 1">
            <a:extLst>
              <a:ext uri="{FF2B5EF4-FFF2-40B4-BE49-F238E27FC236}">
                <a16:creationId xmlns:a16="http://schemas.microsoft.com/office/drawing/2014/main" id="{3D6D118D-CCA3-B648-5665-D515C705D2D0}"/>
              </a:ext>
            </a:extLst>
          </p:cNvPr>
          <p:cNvSpPr txBox="1">
            <a:spLocks/>
          </p:cNvSpPr>
          <p:nvPr/>
        </p:nvSpPr>
        <p:spPr>
          <a:xfrm>
            <a:off x="4068000" y="3771724"/>
            <a:ext cx="4680000" cy="756000"/>
          </a:xfrm>
          <a:prstGeom prst="rect">
            <a:avLst/>
          </a:prstGeom>
          <a:solidFill>
            <a:schemeClr val="accent6"/>
          </a:solidFill>
          <a:effectLst>
            <a:softEdge rad="38100"/>
          </a:effectLst>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 </a:t>
            </a:r>
            <a:r>
              <a:rPr kumimoji="0" lang="de-DE" sz="2000" b="0" i="0" u="none" strike="noStrike" kern="1200" cap="none" spc="0" normalizeH="0" baseline="0" noProof="0" dirty="0">
                <a:ln>
                  <a:noFill/>
                </a:ln>
                <a:solidFill>
                  <a:schemeClr val="bg1"/>
                </a:solidFill>
                <a:effectLst/>
                <a:uLnTx/>
                <a:uFillTx/>
                <a:latin typeface="Corbel" panose="020B0503020204020204" pitchFamily="34" charset="0"/>
                <a:cs typeface="Arial"/>
              </a:rPr>
              <a:t>min. </a:t>
            </a: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6 </a:t>
            </a:r>
            <a:r>
              <a:rPr kumimoji="0" lang="de-DE" sz="2000" b="0" i="0" u="none" strike="noStrike" kern="1200" cap="none" spc="0" normalizeH="0" baseline="0" noProof="0" dirty="0">
                <a:ln>
                  <a:noFill/>
                </a:ln>
                <a:solidFill>
                  <a:schemeClr val="bg1"/>
                </a:solidFill>
                <a:effectLst/>
                <a:uLnTx/>
                <a:uFillTx/>
                <a:latin typeface="Corbel" panose="020B0503020204020204" pitchFamily="34" charset="0"/>
                <a:cs typeface="Arial"/>
              </a:rPr>
              <a:t>Qualifizierungsmodule </a:t>
            </a: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Nachnutzung, Recycling</a:t>
            </a:r>
            <a:r>
              <a:rPr kumimoji="0" lang="de-DE" sz="2000" b="0" i="0" u="none" strike="noStrike" kern="1200" cap="none" spc="0" normalizeH="0" baseline="0" noProof="0" dirty="0">
                <a:ln>
                  <a:noFill/>
                </a:ln>
                <a:solidFill>
                  <a:schemeClr val="bg1"/>
                </a:solidFill>
                <a:effectLst/>
                <a:uLnTx/>
                <a:uFillTx/>
                <a:latin typeface="Corbel" panose="020B0503020204020204" pitchFamily="34" charset="0"/>
                <a:cs typeface="Arial"/>
              </a:rPr>
              <a:t>*</a:t>
            </a:r>
          </a:p>
        </p:txBody>
      </p:sp>
      <p:sp>
        <p:nvSpPr>
          <p:cNvPr id="33" name="Titel 1">
            <a:extLst>
              <a:ext uri="{FF2B5EF4-FFF2-40B4-BE49-F238E27FC236}">
                <a16:creationId xmlns:a16="http://schemas.microsoft.com/office/drawing/2014/main" id="{289EDF62-8468-1C34-C560-4B7AC1754441}"/>
              </a:ext>
            </a:extLst>
          </p:cNvPr>
          <p:cNvSpPr txBox="1">
            <a:spLocks/>
          </p:cNvSpPr>
          <p:nvPr/>
        </p:nvSpPr>
        <p:spPr>
          <a:xfrm>
            <a:off x="4068000" y="4635538"/>
            <a:ext cx="4680000" cy="756000"/>
          </a:xfrm>
          <a:prstGeom prst="rect">
            <a:avLst/>
          </a:prstGeom>
          <a:solidFill>
            <a:schemeClr val="accent6"/>
          </a:solidFill>
          <a:effectLst>
            <a:softEdge rad="38100"/>
          </a:effectLst>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 &gt;10 Qualifizierungsmodule</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Batteriezellfertigung</a:t>
            </a:r>
            <a:r>
              <a:rPr kumimoji="0" lang="de-DE" sz="2000" b="0" i="0" u="none" strike="noStrike" kern="1200" cap="none" spc="0" normalizeH="0" baseline="0" noProof="0" dirty="0">
                <a:ln>
                  <a:noFill/>
                </a:ln>
                <a:solidFill>
                  <a:schemeClr val="bg1"/>
                </a:solidFill>
                <a:effectLst/>
                <a:uLnTx/>
                <a:uFillTx/>
                <a:latin typeface="Corbel" panose="020B0503020204020204" pitchFamily="34" charset="0"/>
                <a:cs typeface="Arial"/>
              </a:rPr>
              <a:t>*</a:t>
            </a:r>
          </a:p>
        </p:txBody>
      </p:sp>
      <p:sp>
        <p:nvSpPr>
          <p:cNvPr id="34" name="Titel 1">
            <a:extLst>
              <a:ext uri="{FF2B5EF4-FFF2-40B4-BE49-F238E27FC236}">
                <a16:creationId xmlns:a16="http://schemas.microsoft.com/office/drawing/2014/main" id="{863C93B8-4595-5488-99B4-533F77DEB6D2}"/>
              </a:ext>
            </a:extLst>
          </p:cNvPr>
          <p:cNvSpPr txBox="1">
            <a:spLocks/>
          </p:cNvSpPr>
          <p:nvPr/>
        </p:nvSpPr>
        <p:spPr>
          <a:xfrm>
            <a:off x="4068000" y="5499352"/>
            <a:ext cx="4680000" cy="756000"/>
          </a:xfrm>
          <a:prstGeom prst="rect">
            <a:avLst/>
          </a:prstGeom>
          <a:solidFill>
            <a:schemeClr val="accent6"/>
          </a:solidFill>
          <a:effectLst>
            <a:softEdge rad="38100"/>
          </a:effectLst>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 Aktueller</a:t>
            </a:r>
            <a:r>
              <a:rPr kumimoji="0" lang="de-DE" sz="2000" b="0" i="0" u="none" strike="noStrike" kern="1200" cap="none" spc="0" normalizeH="0" baseline="0" noProof="0" dirty="0">
                <a:ln>
                  <a:noFill/>
                </a:ln>
                <a:solidFill>
                  <a:schemeClr val="bg1"/>
                </a:solidFill>
                <a:effectLst/>
                <a:uLnTx/>
                <a:uFillTx/>
                <a:latin typeface="Corbel" panose="020B0503020204020204" pitchFamily="34" charset="0"/>
                <a:cs typeface="Arial"/>
              </a:rPr>
              <a:t> aufbereiteter und gehaltener </a:t>
            </a:r>
            <a:r>
              <a:rPr kumimoji="0" lang="de-DE" sz="2000" b="1" i="0" u="none" strike="noStrike" kern="1200" cap="none" spc="0" normalizeH="0" baseline="0" noProof="0" dirty="0" err="1">
                <a:ln>
                  <a:noFill/>
                </a:ln>
                <a:solidFill>
                  <a:schemeClr val="bg1"/>
                </a:solidFill>
                <a:effectLst/>
                <a:uLnTx/>
                <a:uFillTx/>
                <a:latin typeface="Corbel" panose="020B0503020204020204" pitchFamily="34" charset="0"/>
                <a:cs typeface="Arial"/>
              </a:rPr>
              <a:t>FuE</a:t>
            </a:r>
            <a:r>
              <a:rPr kumimoji="0" lang="de-DE" sz="2000" b="1" i="0" u="none" strike="noStrike" kern="1200" cap="none" spc="0" normalizeH="0" baseline="0" noProof="0" dirty="0">
                <a:ln>
                  <a:noFill/>
                </a:ln>
                <a:solidFill>
                  <a:schemeClr val="bg1"/>
                </a:solidFill>
                <a:effectLst/>
                <a:uLnTx/>
                <a:uFillTx/>
                <a:latin typeface="Corbel" panose="020B0503020204020204" pitchFamily="34" charset="0"/>
                <a:cs typeface="Arial"/>
              </a:rPr>
              <a:t>-Ist-Stand</a:t>
            </a:r>
          </a:p>
        </p:txBody>
      </p:sp>
      <p:sp>
        <p:nvSpPr>
          <p:cNvPr id="36" name="Rechteck: abgerundete Ecken 35">
            <a:extLst>
              <a:ext uri="{FF2B5EF4-FFF2-40B4-BE49-F238E27FC236}">
                <a16:creationId xmlns:a16="http://schemas.microsoft.com/office/drawing/2014/main" id="{19107A01-A48D-08A2-9E89-7466A84AA0F5}"/>
              </a:ext>
            </a:extLst>
          </p:cNvPr>
          <p:cNvSpPr/>
          <p:nvPr/>
        </p:nvSpPr>
        <p:spPr>
          <a:xfrm>
            <a:off x="5385478" y="1560786"/>
            <a:ext cx="2091559" cy="243020"/>
          </a:xfrm>
          <a:prstGeom prst="roundRect">
            <a:avLst/>
          </a:prstGeom>
          <a:noFill/>
          <a:ln w="38100">
            <a:solidFill>
              <a:srgbClr val="4D81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b="0" i="0" u="none" strike="noStrike" kern="0" cap="none" spc="0" normalizeH="0" baseline="0" noProof="0">
              <a:ln>
                <a:noFill/>
              </a:ln>
              <a:solidFill>
                <a:schemeClr val="bg1">
                  <a:lumMod val="50000"/>
                </a:schemeClr>
              </a:solidFill>
              <a:effectLst/>
              <a:uLnTx/>
              <a:uFillTx/>
              <a:latin typeface="Calibri"/>
              <a:cs typeface="Arial"/>
            </a:endParaRPr>
          </a:p>
        </p:txBody>
      </p:sp>
      <p:sp>
        <p:nvSpPr>
          <p:cNvPr id="4" name="Foliennummernplatzhalter 3">
            <a:extLst>
              <a:ext uri="{FF2B5EF4-FFF2-40B4-BE49-F238E27FC236}">
                <a16:creationId xmlns:a16="http://schemas.microsoft.com/office/drawing/2014/main" id="{35D5F5ED-B886-57E2-BA9E-39DFFC7E3FAA}"/>
              </a:ext>
            </a:extLst>
          </p:cNvPr>
          <p:cNvSpPr>
            <a:spLocks noGrp="1"/>
          </p:cNvSpPr>
          <p:nvPr>
            <p:ph type="sldNum" sz="quarter" idx="1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557642A-A689-465D-80D9-904D0AD372DE}" type="slidenum">
              <a:rPr kumimoji="0" lang="de-DE" sz="1100" b="0" i="0" u="none" strike="noStrike" kern="0" cap="none" spc="0" normalizeH="0" baseline="0" noProof="0" smtClean="0">
                <a:ln>
                  <a:noFill/>
                </a:ln>
                <a:solidFill>
                  <a:prstClr val="white"/>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de-DE" sz="1100" b="0" i="0" u="none" strike="noStrike" kern="0" cap="none" spc="0" normalizeH="0" baseline="0" noProof="0" dirty="0">
              <a:ln>
                <a:noFill/>
              </a:ln>
              <a:solidFill>
                <a:prstClr val="white"/>
              </a:solidFill>
              <a:effectLst/>
              <a:uLnTx/>
              <a:uFillTx/>
              <a:latin typeface="Calibri"/>
              <a:cs typeface="Arial"/>
            </a:endParaRPr>
          </a:p>
        </p:txBody>
      </p:sp>
      <p:sp>
        <p:nvSpPr>
          <p:cNvPr id="5" name="Rechteck: abgerundete Ecken 4">
            <a:extLst>
              <a:ext uri="{FF2B5EF4-FFF2-40B4-BE49-F238E27FC236}">
                <a16:creationId xmlns:a16="http://schemas.microsoft.com/office/drawing/2014/main" id="{3DD3FB52-0358-5088-E783-80F00BB5917D}"/>
              </a:ext>
            </a:extLst>
          </p:cNvPr>
          <p:cNvSpPr/>
          <p:nvPr/>
        </p:nvSpPr>
        <p:spPr>
          <a:xfrm>
            <a:off x="4068000" y="2884846"/>
            <a:ext cx="4680000" cy="810224"/>
          </a:xfrm>
          <a:prstGeom prst="roundRect">
            <a:avLst/>
          </a:prstGeom>
          <a:noFill/>
          <a:ln w="101600">
            <a:solidFill>
              <a:srgbClr val="FFA9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BA84C6F6-F451-33A0-7980-492188158840}"/>
              </a:ext>
            </a:extLst>
          </p:cNvPr>
          <p:cNvSpPr txBox="1"/>
          <p:nvPr/>
        </p:nvSpPr>
        <p:spPr>
          <a:xfrm>
            <a:off x="3906000" y="6596541"/>
            <a:ext cx="5004000" cy="246221"/>
          </a:xfrm>
          <a:prstGeom prst="rect">
            <a:avLst/>
          </a:prstGeom>
          <a:noFill/>
        </p:spPr>
        <p:txBody>
          <a:bodyPr wrap="square" rtlCol="0">
            <a:spAutoFit/>
          </a:bodyPr>
          <a:lstStyle/>
          <a:p>
            <a:pPr algn="ctr"/>
            <a:r>
              <a:rPr lang="de-DE" sz="1000" dirty="0"/>
              <a:t>Abb. 3</a:t>
            </a:r>
            <a:r>
              <a:rPr lang="de-DE" sz="1000" dirty="0">
                <a:latin typeface="Frutiger 45 Light" panose="02000403040000020004"/>
              </a:rPr>
              <a:t>:. Projektziele von KOMBiH. IBBF. Stand 2026. </a:t>
            </a:r>
            <a:r>
              <a:rPr lang="de-DE" sz="1000" dirty="0">
                <a:latin typeface="Frutiger 45 Light" panose="02000403040000020004"/>
                <a:hlinkClick r:id="rId3"/>
              </a:rPr>
              <a:t>https://kombih.de/#projekt</a:t>
            </a:r>
            <a:endParaRPr lang="de-DE" sz="1000" dirty="0">
              <a:solidFill>
                <a:schemeClr val="bg1"/>
              </a:solidFill>
              <a:latin typeface="Frutiger 45 Light" panose="02000403040000020004"/>
            </a:endParaRPr>
          </a:p>
        </p:txBody>
      </p:sp>
    </p:spTree>
    <p:extLst>
      <p:ext uri="{BB962C8B-B14F-4D97-AF65-F5344CB8AC3E}">
        <p14:creationId xmlns:p14="http://schemas.microsoft.com/office/powerpoint/2010/main" val="61881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animBg="1"/>
      <p:bldP spid="32" grpId="0" animBg="1"/>
      <p:bldP spid="33" grpId="0" animBg="1"/>
      <p:bldP spid="3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58D5B-7BE2-B090-949E-02650AD83E97}"/>
            </a:ext>
          </a:extLst>
        </p:cNvPr>
        <p:cNvGrpSpPr/>
        <p:nvPr/>
      </p:nvGrpSpPr>
      <p:grpSpPr>
        <a:xfrm>
          <a:off x="0" y="0"/>
          <a:ext cx="0" cy="0"/>
          <a:chOff x="0" y="0"/>
          <a:chExt cx="0" cy="0"/>
        </a:xfrm>
      </p:grpSpPr>
      <p:sp>
        <p:nvSpPr>
          <p:cNvPr id="23" name="Rechteck: abgerundete Ecken 22">
            <a:extLst>
              <a:ext uri="{FF2B5EF4-FFF2-40B4-BE49-F238E27FC236}">
                <a16:creationId xmlns:a16="http://schemas.microsoft.com/office/drawing/2014/main" id="{7B18164B-1C1D-608A-E6F6-583474EB30F1}"/>
              </a:ext>
            </a:extLst>
          </p:cNvPr>
          <p:cNvSpPr/>
          <p:nvPr/>
        </p:nvSpPr>
        <p:spPr>
          <a:xfrm>
            <a:off x="8508066" y="2929662"/>
            <a:ext cx="2620505" cy="1193940"/>
          </a:xfrm>
          <a:prstGeom prst="roundRect">
            <a:avLst/>
          </a:prstGeom>
          <a:ln>
            <a:noFill/>
          </a:ln>
          <a:effectLst>
            <a:glow rad="127000">
              <a:schemeClr val="accent6"/>
            </a:glow>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hteck: abgerundete Ecken 20">
            <a:extLst>
              <a:ext uri="{FF2B5EF4-FFF2-40B4-BE49-F238E27FC236}">
                <a16:creationId xmlns:a16="http://schemas.microsoft.com/office/drawing/2014/main" id="{B37541E3-F3DE-0E03-969F-D647F7A371F4}"/>
              </a:ext>
            </a:extLst>
          </p:cNvPr>
          <p:cNvSpPr/>
          <p:nvPr/>
        </p:nvSpPr>
        <p:spPr>
          <a:xfrm>
            <a:off x="4860000" y="2929662"/>
            <a:ext cx="2485546" cy="1193939"/>
          </a:xfrm>
          <a:prstGeom prst="roundRect">
            <a:avLst/>
          </a:prstGeom>
          <a:ln>
            <a:noFill/>
          </a:ln>
          <a:effectLst>
            <a:glow rad="127000">
              <a:schemeClr val="accent6"/>
            </a:glow>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el 1">
            <a:extLst>
              <a:ext uri="{FF2B5EF4-FFF2-40B4-BE49-F238E27FC236}">
                <a16:creationId xmlns:a16="http://schemas.microsoft.com/office/drawing/2014/main" id="{E0C26D17-1319-2336-A355-04C12022A05D}"/>
              </a:ext>
            </a:extLst>
          </p:cNvPr>
          <p:cNvSpPr txBox="1">
            <a:spLocks/>
          </p:cNvSpPr>
          <p:nvPr/>
        </p:nvSpPr>
        <p:spPr>
          <a:xfrm>
            <a:off x="540000" y="180000"/>
            <a:ext cx="9647609" cy="828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2700" b="1" i="0" u="none" strike="noStrike" kern="1200" cap="none" spc="0" normalizeH="0" baseline="0" noProof="0" dirty="0">
                <a:ln>
                  <a:noFill/>
                </a:ln>
                <a:solidFill>
                  <a:srgbClr val="4D81BE"/>
                </a:solidFill>
                <a:effectLst/>
                <a:uLnTx/>
                <a:uFillTx/>
                <a:latin typeface="Corbel" panose="020B0503020204020204" pitchFamily="34" charset="0"/>
                <a:ea typeface="+mj-ea"/>
                <a:cs typeface="+mj-cs"/>
              </a:rPr>
              <a:t>Batterielernen - ein </a:t>
            </a:r>
            <a:r>
              <a:rPr kumimoji="0" lang="de-DE" sz="2700" b="1" i="0" u="none" strike="noStrike" kern="1200" cap="none" spc="0" normalizeH="0" baseline="0" noProof="0" dirty="0" err="1">
                <a:ln>
                  <a:noFill/>
                </a:ln>
                <a:solidFill>
                  <a:srgbClr val="4D81BE"/>
                </a:solidFill>
                <a:effectLst/>
                <a:uLnTx/>
                <a:uFillTx/>
                <a:latin typeface="Corbel" panose="020B0503020204020204" pitchFamily="34" charset="0"/>
                <a:ea typeface="+mj-ea"/>
                <a:cs typeface="+mj-cs"/>
              </a:rPr>
              <a:t>Blueprint</a:t>
            </a:r>
            <a:r>
              <a:rPr kumimoji="0" lang="de-DE" sz="2700" b="1" i="0" u="none" strike="noStrike" kern="1200" cap="none" spc="0" normalizeH="0" baseline="0" noProof="0" dirty="0">
                <a:ln>
                  <a:noFill/>
                </a:ln>
                <a:solidFill>
                  <a:srgbClr val="4D81BE"/>
                </a:solidFill>
                <a:effectLst/>
                <a:uLnTx/>
                <a:uFillTx/>
                <a:latin typeface="Corbel" panose="020B0503020204020204" pitchFamily="34" charset="0"/>
                <a:ea typeface="+mj-ea"/>
                <a:cs typeface="+mj-cs"/>
              </a:rPr>
              <a:t> für kommende Weiterbildungen</a:t>
            </a:r>
          </a:p>
        </p:txBody>
      </p:sp>
      <p:sp>
        <p:nvSpPr>
          <p:cNvPr id="10" name="Textfeld 9">
            <a:extLst>
              <a:ext uri="{FF2B5EF4-FFF2-40B4-BE49-F238E27FC236}">
                <a16:creationId xmlns:a16="http://schemas.microsoft.com/office/drawing/2014/main" id="{821AD7DB-9082-2179-7A72-BF4B6D9A55CF}"/>
              </a:ext>
            </a:extLst>
          </p:cNvPr>
          <p:cNvSpPr txBox="1"/>
          <p:nvPr/>
        </p:nvSpPr>
        <p:spPr>
          <a:xfrm>
            <a:off x="1033671" y="1280816"/>
            <a:ext cx="2077141" cy="861774"/>
          </a:xfrm>
          <a:prstGeom prst="rect">
            <a:avLst/>
          </a:prstGeom>
          <a:noFill/>
          <a:effectLst>
            <a:glow rad="63500">
              <a:schemeClr val="bg1">
                <a:alpha val="40000"/>
              </a:schemeClr>
            </a:glow>
            <a:softEdge rad="12700"/>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srgbClr val="4D81BE"/>
                </a:solidFill>
                <a:effectLst/>
                <a:uLnTx/>
                <a:uFillTx/>
                <a:latin typeface="Calibri" panose="020F0502020204030204"/>
                <a:ea typeface="+mn-ea"/>
                <a:cs typeface="+mn-cs"/>
              </a:rPr>
              <a:t>EU-Green-Deal 2019</a:t>
            </a:r>
          </a:p>
        </p:txBody>
      </p:sp>
      <p:sp>
        <p:nvSpPr>
          <p:cNvPr id="12" name="Rechteck: abgerundete Ecken 11">
            <a:extLst>
              <a:ext uri="{FF2B5EF4-FFF2-40B4-BE49-F238E27FC236}">
                <a16:creationId xmlns:a16="http://schemas.microsoft.com/office/drawing/2014/main" id="{59F655EC-0080-A35F-6D0A-68D46999242D}"/>
              </a:ext>
            </a:extLst>
          </p:cNvPr>
          <p:cNvSpPr/>
          <p:nvPr/>
        </p:nvSpPr>
        <p:spPr>
          <a:xfrm>
            <a:off x="1080000" y="2930316"/>
            <a:ext cx="2372121" cy="1209683"/>
          </a:xfrm>
          <a:prstGeom prst="roundRect">
            <a:avLst/>
          </a:prstGeom>
          <a:ln>
            <a:noFill/>
          </a:ln>
          <a:effectLst>
            <a:glow rad="127000">
              <a:schemeClr val="accent6"/>
            </a:glow>
            <a:softEdge rad="101600"/>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Alle Batterie-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Wertschöpfungs- </a:t>
            </a:r>
            <a:r>
              <a:rPr kumimoji="0" lang="de-DE" sz="2000" b="0" i="0" u="none" strike="noStrike" kern="1200" cap="none" spc="0" normalizeH="0" baseline="0" noProof="0" dirty="0" err="1">
                <a:ln>
                  <a:noFill/>
                </a:ln>
                <a:solidFill>
                  <a:prstClr val="white"/>
                </a:solidFill>
                <a:effectLst/>
                <a:uLnTx/>
                <a:uFillTx/>
                <a:latin typeface="Calibri" panose="020F0502020204030204"/>
                <a:ea typeface="+mn-ea"/>
                <a:cs typeface="+mn-cs"/>
              </a:rPr>
              <a:t>bereiche</a:t>
            </a:r>
            <a:endPar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hteck: abgerundete Ecken 13">
            <a:extLst>
              <a:ext uri="{FF2B5EF4-FFF2-40B4-BE49-F238E27FC236}">
                <a16:creationId xmlns:a16="http://schemas.microsoft.com/office/drawing/2014/main" id="{8A6FFF81-4D44-97EB-7DF7-DA2B878E1B3D}"/>
              </a:ext>
            </a:extLst>
          </p:cNvPr>
          <p:cNvSpPr/>
          <p:nvPr/>
        </p:nvSpPr>
        <p:spPr>
          <a:xfrm>
            <a:off x="646043" y="1066986"/>
            <a:ext cx="11102009" cy="5453084"/>
          </a:xfrm>
          <a:prstGeom prst="roundRect">
            <a:avLst/>
          </a:prstGeom>
          <a:noFill/>
          <a:ln w="101600">
            <a:solidFill>
              <a:srgbClr val="4D81B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feld 14">
            <a:extLst>
              <a:ext uri="{FF2B5EF4-FFF2-40B4-BE49-F238E27FC236}">
                <a16:creationId xmlns:a16="http://schemas.microsoft.com/office/drawing/2014/main" id="{AAAC4BCA-A5D8-40EB-CC39-9DC2B55918D0}"/>
              </a:ext>
            </a:extLst>
          </p:cNvPr>
          <p:cNvSpPr txBox="1"/>
          <p:nvPr/>
        </p:nvSpPr>
        <p:spPr>
          <a:xfrm>
            <a:off x="7476560" y="1280816"/>
            <a:ext cx="1762263" cy="923330"/>
          </a:xfrm>
          <a:prstGeom prst="rect">
            <a:avLst/>
          </a:prstGeom>
          <a:noFill/>
          <a:effectLst>
            <a:glow rad="63500">
              <a:schemeClr val="bg1">
                <a:alpha val="40000"/>
              </a:schemeClr>
            </a:glow>
            <a:softEdge rad="12700"/>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4D81BE"/>
                </a:solidFill>
                <a:effectLst/>
                <a:uLnTx/>
                <a:uFillTx/>
                <a:latin typeface="Calibri" panose="020F0502020204030204"/>
                <a:ea typeface="+mn-ea"/>
                <a:cs typeface="+mn-cs"/>
              </a:rPr>
              <a:t>EU-Netto-Null-Technologien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4D81BE"/>
                </a:solidFill>
                <a:effectLst/>
                <a:uLnTx/>
                <a:uFillTx/>
                <a:latin typeface="Calibri" panose="020F0502020204030204"/>
                <a:ea typeface="+mn-ea"/>
                <a:cs typeface="+mn-cs"/>
              </a:rPr>
              <a:t>(EU) 2024/1735</a:t>
            </a:r>
          </a:p>
        </p:txBody>
      </p:sp>
      <p:sp>
        <p:nvSpPr>
          <p:cNvPr id="16" name="Textfeld 15">
            <a:extLst>
              <a:ext uri="{FF2B5EF4-FFF2-40B4-BE49-F238E27FC236}">
                <a16:creationId xmlns:a16="http://schemas.microsoft.com/office/drawing/2014/main" id="{A96E641D-77A1-9BBF-FF34-88DAE941BE9C}"/>
              </a:ext>
            </a:extLst>
          </p:cNvPr>
          <p:cNvSpPr txBox="1"/>
          <p:nvPr/>
        </p:nvSpPr>
        <p:spPr>
          <a:xfrm>
            <a:off x="5376367" y="1280816"/>
            <a:ext cx="2100193" cy="923330"/>
          </a:xfrm>
          <a:prstGeom prst="rect">
            <a:avLst/>
          </a:prstGeom>
          <a:noFill/>
          <a:effectLst>
            <a:glow rad="63500">
              <a:schemeClr val="bg1">
                <a:alpha val="40000"/>
              </a:schemeClr>
            </a:glow>
            <a:softEdge rad="12700"/>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4D81BE"/>
                </a:solidFill>
                <a:effectLst/>
                <a:uLnTx/>
                <a:uFillTx/>
                <a:latin typeface="Calibri" panose="020F0502020204030204"/>
                <a:ea typeface="+mn-ea"/>
                <a:cs typeface="+mn-cs"/>
              </a:rPr>
              <a:t>Europäische Batterieverordnung (EU) 2023/1542</a:t>
            </a:r>
          </a:p>
        </p:txBody>
      </p:sp>
      <p:sp>
        <p:nvSpPr>
          <p:cNvPr id="17" name="Textfeld 16">
            <a:extLst>
              <a:ext uri="{FF2B5EF4-FFF2-40B4-BE49-F238E27FC236}">
                <a16:creationId xmlns:a16="http://schemas.microsoft.com/office/drawing/2014/main" id="{3B052ED5-A61A-9C79-6086-D2C04CA53946}"/>
              </a:ext>
            </a:extLst>
          </p:cNvPr>
          <p:cNvSpPr txBox="1"/>
          <p:nvPr/>
        </p:nvSpPr>
        <p:spPr>
          <a:xfrm>
            <a:off x="3337328" y="1280816"/>
            <a:ext cx="1933450" cy="923330"/>
          </a:xfrm>
          <a:prstGeom prst="rect">
            <a:avLst/>
          </a:prstGeom>
          <a:noFill/>
          <a:effectLst>
            <a:glow rad="63500">
              <a:schemeClr val="bg1">
                <a:alpha val="40000"/>
              </a:schemeClr>
            </a:glow>
            <a:softEdge rad="12700"/>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D81BE"/>
                </a:solidFill>
                <a:effectLst/>
                <a:uLnTx/>
                <a:uFillTx/>
                <a:latin typeface="Calibri" panose="020F0502020204030204"/>
                <a:ea typeface="+mn-ea"/>
                <a:cs typeface="+mn-cs"/>
              </a:rPr>
              <a:t>EU: A new Circular Economy Action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4D81BE"/>
                </a:solidFill>
                <a:effectLst/>
                <a:uLnTx/>
                <a:uFillTx/>
                <a:latin typeface="Calibri" panose="020F0502020204030204"/>
                <a:ea typeface="+mn-ea"/>
                <a:cs typeface="+mn-cs"/>
              </a:rPr>
              <a:t>Plan, 2020</a:t>
            </a:r>
            <a:endParaRPr kumimoji="0" lang="de-DE" sz="2000" b="0" i="0" u="none" strike="noStrike" kern="1200" cap="none" spc="0" normalizeH="0" baseline="0" noProof="0" dirty="0">
              <a:ln>
                <a:noFill/>
              </a:ln>
              <a:solidFill>
                <a:srgbClr val="4D81BE"/>
              </a:solidFill>
              <a:effectLst/>
              <a:uLnTx/>
              <a:uFillTx/>
              <a:latin typeface="Calibri" panose="020F0502020204030204"/>
              <a:ea typeface="+mn-ea"/>
              <a:cs typeface="+mn-cs"/>
            </a:endParaRPr>
          </a:p>
        </p:txBody>
      </p:sp>
      <p:sp>
        <p:nvSpPr>
          <p:cNvPr id="18" name="Textfeld 17">
            <a:extLst>
              <a:ext uri="{FF2B5EF4-FFF2-40B4-BE49-F238E27FC236}">
                <a16:creationId xmlns:a16="http://schemas.microsoft.com/office/drawing/2014/main" id="{085B2B52-BB91-E9D9-D70F-AE1CA0338BB7}"/>
              </a:ext>
            </a:extLst>
          </p:cNvPr>
          <p:cNvSpPr txBox="1"/>
          <p:nvPr/>
        </p:nvSpPr>
        <p:spPr>
          <a:xfrm>
            <a:off x="9344866" y="1280816"/>
            <a:ext cx="2176670" cy="923330"/>
          </a:xfrm>
          <a:prstGeom prst="rect">
            <a:avLst/>
          </a:prstGeom>
          <a:noFill/>
          <a:effectLst>
            <a:glow rad="63500">
              <a:schemeClr val="bg1">
                <a:alpha val="40000"/>
              </a:schemeClr>
            </a:glow>
            <a:softEdge rad="12700"/>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4D81BE"/>
                </a:solidFill>
                <a:effectLst/>
                <a:uLnTx/>
                <a:uFillTx/>
                <a:latin typeface="Calibri" panose="020F0502020204030204"/>
                <a:ea typeface="+mn-ea"/>
                <a:cs typeface="+mn-cs"/>
              </a:rPr>
              <a:t>Batterierecht-EU-Anpassungsgesetz – Batt-EU-</a:t>
            </a:r>
            <a:r>
              <a:rPr kumimoji="0" lang="de-DE" sz="2000" b="0" i="0" u="none" strike="noStrike" kern="1200" cap="none" spc="0" normalizeH="0" baseline="0" noProof="0" dirty="0" err="1">
                <a:ln>
                  <a:noFill/>
                </a:ln>
                <a:solidFill>
                  <a:srgbClr val="4D81BE"/>
                </a:solidFill>
                <a:effectLst/>
                <a:uLnTx/>
                <a:uFillTx/>
                <a:latin typeface="Calibri" panose="020F0502020204030204"/>
                <a:ea typeface="+mn-ea"/>
                <a:cs typeface="+mn-cs"/>
              </a:rPr>
              <a:t>AnpG</a:t>
            </a:r>
            <a:endParaRPr kumimoji="0" lang="de-DE" sz="2000" b="0" i="0" u="none" strike="noStrike" kern="1200" cap="none" spc="0" normalizeH="0" baseline="0" noProof="0" dirty="0">
              <a:ln>
                <a:noFill/>
              </a:ln>
              <a:solidFill>
                <a:srgbClr val="4D81BE"/>
              </a:solidFill>
              <a:effectLst/>
              <a:uLnTx/>
              <a:uFillTx/>
              <a:latin typeface="Calibri" panose="020F0502020204030204"/>
              <a:ea typeface="+mn-ea"/>
              <a:cs typeface="+mn-cs"/>
            </a:endParaRPr>
          </a:p>
        </p:txBody>
      </p:sp>
      <p:sp>
        <p:nvSpPr>
          <p:cNvPr id="24" name="Textfeld 23">
            <a:extLst>
              <a:ext uri="{FF2B5EF4-FFF2-40B4-BE49-F238E27FC236}">
                <a16:creationId xmlns:a16="http://schemas.microsoft.com/office/drawing/2014/main" id="{4B217611-5E6D-7811-C082-3384AA58100A}"/>
              </a:ext>
            </a:extLst>
          </p:cNvPr>
          <p:cNvSpPr txBox="1"/>
          <p:nvPr/>
        </p:nvSpPr>
        <p:spPr>
          <a:xfrm>
            <a:off x="8640000" y="3123776"/>
            <a:ext cx="2372121"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Fokus: Berufliche Weiterbildung</a:t>
            </a:r>
          </a:p>
        </p:txBody>
      </p:sp>
      <p:sp>
        <p:nvSpPr>
          <p:cNvPr id="25" name="Rechteck: abgerundete Ecken 24">
            <a:extLst>
              <a:ext uri="{FF2B5EF4-FFF2-40B4-BE49-F238E27FC236}">
                <a16:creationId xmlns:a16="http://schemas.microsoft.com/office/drawing/2014/main" id="{51267799-F094-CD99-B724-03B5CD28ED0E}"/>
              </a:ext>
            </a:extLst>
          </p:cNvPr>
          <p:cNvSpPr/>
          <p:nvPr/>
        </p:nvSpPr>
        <p:spPr>
          <a:xfrm>
            <a:off x="8531086" y="4884329"/>
            <a:ext cx="2620505" cy="1175513"/>
          </a:xfrm>
          <a:prstGeom prst="roundRect">
            <a:avLst/>
          </a:prstGeom>
          <a:ln>
            <a:noFill/>
          </a:ln>
          <a:effectLst>
            <a:glow rad="127000">
              <a:schemeClr val="accent6"/>
            </a:glow>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hteck: abgerundete Ecken 26">
            <a:extLst>
              <a:ext uri="{FF2B5EF4-FFF2-40B4-BE49-F238E27FC236}">
                <a16:creationId xmlns:a16="http://schemas.microsoft.com/office/drawing/2014/main" id="{9A0902AD-9642-3F0D-7B37-F2185160869F}"/>
              </a:ext>
            </a:extLst>
          </p:cNvPr>
          <p:cNvSpPr/>
          <p:nvPr/>
        </p:nvSpPr>
        <p:spPr>
          <a:xfrm>
            <a:off x="4860000" y="4874391"/>
            <a:ext cx="2485546" cy="1175513"/>
          </a:xfrm>
          <a:prstGeom prst="roundRect">
            <a:avLst/>
          </a:prstGeom>
          <a:ln>
            <a:noFill/>
          </a:ln>
          <a:effectLst>
            <a:glow rad="127000">
              <a:schemeClr val="accent6"/>
            </a:glow>
            <a:softEdge rad="1016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feld 27">
            <a:extLst>
              <a:ext uri="{FF2B5EF4-FFF2-40B4-BE49-F238E27FC236}">
                <a16:creationId xmlns:a16="http://schemas.microsoft.com/office/drawing/2014/main" id="{1946D9D1-932C-61FA-E884-78E7E12535D2}"/>
              </a:ext>
            </a:extLst>
          </p:cNvPr>
          <p:cNvSpPr txBox="1"/>
          <p:nvPr/>
        </p:nvSpPr>
        <p:spPr>
          <a:xfrm>
            <a:off x="4860000" y="4907934"/>
            <a:ext cx="2372121"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Modularisierung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auf der Basis Standard WBS ET</a:t>
            </a:r>
          </a:p>
        </p:txBody>
      </p:sp>
      <p:sp>
        <p:nvSpPr>
          <p:cNvPr id="29" name="Rechteck: abgerundete Ecken 28">
            <a:extLst>
              <a:ext uri="{FF2B5EF4-FFF2-40B4-BE49-F238E27FC236}">
                <a16:creationId xmlns:a16="http://schemas.microsoft.com/office/drawing/2014/main" id="{EA356BDF-F126-4363-8A8C-0EB068E875B2}"/>
              </a:ext>
            </a:extLst>
          </p:cNvPr>
          <p:cNvSpPr/>
          <p:nvPr/>
        </p:nvSpPr>
        <p:spPr>
          <a:xfrm>
            <a:off x="1080000" y="4908896"/>
            <a:ext cx="2293739" cy="1175513"/>
          </a:xfrm>
          <a:prstGeom prst="roundRect">
            <a:avLst/>
          </a:prstGeom>
          <a:ln>
            <a:noFill/>
          </a:ln>
          <a:effectLst>
            <a:glow rad="127000">
              <a:schemeClr val="accent6"/>
            </a:glow>
            <a:softEdge rad="101600"/>
          </a:effec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hteck: abgerundete Ecken 30">
            <a:extLst>
              <a:ext uri="{FF2B5EF4-FFF2-40B4-BE49-F238E27FC236}">
                <a16:creationId xmlns:a16="http://schemas.microsoft.com/office/drawing/2014/main" id="{D02B9226-CEE6-2594-E25B-ABEBE50D95E4}"/>
              </a:ext>
            </a:extLst>
          </p:cNvPr>
          <p:cNvSpPr/>
          <p:nvPr/>
        </p:nvSpPr>
        <p:spPr>
          <a:xfrm>
            <a:off x="798444" y="2476962"/>
            <a:ext cx="10363199" cy="3874142"/>
          </a:xfrm>
          <a:prstGeom prst="roundRect">
            <a:avLst/>
          </a:prstGeom>
          <a:noFill/>
          <a:ln w="50800">
            <a:solidFill>
              <a:srgbClr val="4D81B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feld 31">
            <a:extLst>
              <a:ext uri="{FF2B5EF4-FFF2-40B4-BE49-F238E27FC236}">
                <a16:creationId xmlns:a16="http://schemas.microsoft.com/office/drawing/2014/main" id="{A34A3DD2-080D-1894-4DFF-270B0902C1D7}"/>
              </a:ext>
            </a:extLst>
          </p:cNvPr>
          <p:cNvSpPr txBox="1"/>
          <p:nvPr/>
        </p:nvSpPr>
        <p:spPr>
          <a:xfrm>
            <a:off x="1101587" y="2530304"/>
            <a:ext cx="6130534" cy="307777"/>
          </a:xfrm>
          <a:prstGeom prst="rect">
            <a:avLst/>
          </a:prstGeom>
          <a:noFill/>
          <a:effectLst>
            <a:glow rad="63500">
              <a:schemeClr val="bg1">
                <a:alpha val="40000"/>
              </a:schemeClr>
            </a:glow>
            <a:softEdge rad="12700"/>
          </a:effec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srgbClr val="4D81BE"/>
                </a:solidFill>
                <a:effectLst/>
                <a:uLnTx/>
                <a:uFillTx/>
                <a:latin typeface="Calibri" panose="020F0502020204030204"/>
                <a:ea typeface="+mn-ea"/>
                <a:cs typeface="+mn-cs"/>
              </a:rPr>
              <a:t>EU/D-Batterieförderung, darunter Qualifizierung</a:t>
            </a:r>
          </a:p>
        </p:txBody>
      </p:sp>
      <p:sp>
        <p:nvSpPr>
          <p:cNvPr id="22" name="Textfeld 21">
            <a:extLst>
              <a:ext uri="{FF2B5EF4-FFF2-40B4-BE49-F238E27FC236}">
                <a16:creationId xmlns:a16="http://schemas.microsoft.com/office/drawing/2014/main" id="{F367226D-E584-75BF-2514-F2085A3BEACD}"/>
              </a:ext>
            </a:extLst>
          </p:cNvPr>
          <p:cNvSpPr txBox="1"/>
          <p:nvPr/>
        </p:nvSpPr>
        <p:spPr>
          <a:xfrm>
            <a:off x="8640000" y="5083128"/>
            <a:ext cx="237212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Zirkuläre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Wertschöpfung</a:t>
            </a:r>
          </a:p>
        </p:txBody>
      </p:sp>
      <p:sp>
        <p:nvSpPr>
          <p:cNvPr id="13" name="Textfeld 12">
            <a:extLst>
              <a:ext uri="{FF2B5EF4-FFF2-40B4-BE49-F238E27FC236}">
                <a16:creationId xmlns:a16="http://schemas.microsoft.com/office/drawing/2014/main" id="{4A9777B6-495D-C210-0464-7C035816C12E}"/>
              </a:ext>
            </a:extLst>
          </p:cNvPr>
          <p:cNvSpPr txBox="1"/>
          <p:nvPr/>
        </p:nvSpPr>
        <p:spPr>
          <a:xfrm>
            <a:off x="1080000" y="5069498"/>
            <a:ext cx="1901911"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Forschungs-einbindung</a:t>
            </a:r>
          </a:p>
        </p:txBody>
      </p:sp>
      <p:sp>
        <p:nvSpPr>
          <p:cNvPr id="33" name="Textfeld 32">
            <a:extLst>
              <a:ext uri="{FF2B5EF4-FFF2-40B4-BE49-F238E27FC236}">
                <a16:creationId xmlns:a16="http://schemas.microsoft.com/office/drawing/2014/main" id="{728728CA-AE3B-D360-46BC-37E8ED475851}"/>
              </a:ext>
            </a:extLst>
          </p:cNvPr>
          <p:cNvSpPr txBox="1"/>
          <p:nvPr/>
        </p:nvSpPr>
        <p:spPr>
          <a:xfrm>
            <a:off x="4920248" y="3145810"/>
            <a:ext cx="2372121"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Bildungs-, F&amp;E- und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Calibri" panose="020F0502020204030204"/>
                <a:ea typeface="+mn-ea"/>
                <a:cs typeface="+mn-cs"/>
              </a:rPr>
              <a:t>Wirtschaftsorgan.</a:t>
            </a:r>
          </a:p>
        </p:txBody>
      </p:sp>
      <p:pic>
        <p:nvPicPr>
          <p:cNvPr id="35" name="Grafik 34">
            <a:extLst>
              <a:ext uri="{FF2B5EF4-FFF2-40B4-BE49-F238E27FC236}">
                <a16:creationId xmlns:a16="http://schemas.microsoft.com/office/drawing/2014/main" id="{20A4813B-7C19-CF19-DD48-025FFD0C6479}"/>
              </a:ext>
            </a:extLst>
          </p:cNvPr>
          <p:cNvPicPr>
            <a:picLocks noChangeAspect="1"/>
          </p:cNvPicPr>
          <p:nvPr/>
        </p:nvPicPr>
        <p:blipFill>
          <a:blip r:embed="rId3"/>
          <a:stretch>
            <a:fillRect/>
          </a:stretch>
        </p:blipFill>
        <p:spPr>
          <a:xfrm>
            <a:off x="11817746" y="2565667"/>
            <a:ext cx="216178" cy="1919807"/>
          </a:xfrm>
          <a:prstGeom prst="rect">
            <a:avLst/>
          </a:prstGeom>
          <a:solidFill>
            <a:srgbClr val="4D81BE"/>
          </a:solidFill>
        </p:spPr>
      </p:pic>
      <p:sp>
        <p:nvSpPr>
          <p:cNvPr id="2" name="Textfeld 1">
            <a:extLst>
              <a:ext uri="{FF2B5EF4-FFF2-40B4-BE49-F238E27FC236}">
                <a16:creationId xmlns:a16="http://schemas.microsoft.com/office/drawing/2014/main" id="{F20B3961-8999-86E7-43E0-CD1481C632AC}"/>
              </a:ext>
            </a:extLst>
          </p:cNvPr>
          <p:cNvSpPr txBox="1"/>
          <p:nvPr/>
        </p:nvSpPr>
        <p:spPr>
          <a:xfrm>
            <a:off x="576349" y="6652142"/>
            <a:ext cx="1145757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prstClr val="black"/>
                </a:solidFill>
                <a:effectLst/>
                <a:uLnTx/>
                <a:uFillTx/>
                <a:latin typeface="Calibri" panose="020F0502020204030204"/>
                <a:ea typeface="+mn-ea"/>
                <a:cs typeface="+mn-cs"/>
              </a:rPr>
              <a:t>Abb.4: Darstellung der Einordnung von KOMBiH. IN: 6. Batterieforum. Mai 2026, Landesvertretung des Landes Brandenburg in Berlin. </a:t>
            </a:r>
            <a:r>
              <a:rPr kumimoji="0" lang="de-DE" sz="11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https://kombih.de</a:t>
            </a:r>
            <a:endParaRPr kumimoji="0" lang="de-DE"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918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1" grpId="0" animBg="1"/>
      <p:bldP spid="3" grpId="0"/>
      <p:bldP spid="10" grpId="0"/>
      <p:bldP spid="12" grpId="0" animBg="1"/>
      <p:bldP spid="14" grpId="0" animBg="1"/>
      <p:bldP spid="15" grpId="0"/>
      <p:bldP spid="16" grpId="0"/>
      <p:bldP spid="17" grpId="0"/>
      <p:bldP spid="18" grpId="0"/>
      <p:bldP spid="24" grpId="0"/>
      <p:bldP spid="25" grpId="0" animBg="1"/>
      <p:bldP spid="27" grpId="0" animBg="1"/>
      <p:bldP spid="28" grpId="0"/>
      <p:bldP spid="29" grpId="0" animBg="1"/>
      <p:bldP spid="31" grpId="0" animBg="1"/>
      <p:bldP spid="32" grpId="0"/>
      <p:bldP spid="22" grpId="0"/>
      <p:bldP spid="13"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F0725-7386-963D-A58F-01CE7EB1FBE9}"/>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4EAAFEB-39AD-352E-FB0E-F278222A55DD}"/>
              </a:ext>
            </a:extLst>
          </p:cNvPr>
          <p:cNvSpPr>
            <a:spLocks noGrp="1"/>
          </p:cNvSpPr>
          <p:nvPr>
            <p:ph type="ctrTitle"/>
          </p:nvPr>
        </p:nvSpPr>
        <p:spPr>
          <a:xfrm>
            <a:off x="1028698" y="2097841"/>
            <a:ext cx="10134601" cy="2387600"/>
          </a:xfrm>
        </p:spPr>
        <p:txBody>
          <a:bodyPr>
            <a:normAutofit/>
          </a:bodyPr>
          <a:lstStyle/>
          <a:p>
            <a:pPr algn="ctr"/>
            <a:r>
              <a:rPr lang="de-DE" dirty="0"/>
              <a:t>Warum hat zirkuläres Wirtschaften Priorität?</a:t>
            </a:r>
            <a:br>
              <a:rPr lang="de-DE" dirty="0"/>
            </a:br>
            <a:endParaRPr lang="de-DE" sz="1600" dirty="0"/>
          </a:p>
        </p:txBody>
      </p:sp>
      <p:sp>
        <p:nvSpPr>
          <p:cNvPr id="2" name="Untertitel 1">
            <a:extLst>
              <a:ext uri="{FF2B5EF4-FFF2-40B4-BE49-F238E27FC236}">
                <a16:creationId xmlns:a16="http://schemas.microsoft.com/office/drawing/2014/main" id="{E9F0F984-ED59-9B71-F939-D8E871588CBA}"/>
              </a:ext>
            </a:extLst>
          </p:cNvPr>
          <p:cNvSpPr>
            <a:spLocks noGrp="1"/>
          </p:cNvSpPr>
          <p:nvPr>
            <p:ph type="subTitle" idx="1"/>
          </p:nvPr>
        </p:nvSpPr>
        <p:spPr>
          <a:xfrm>
            <a:off x="1523999" y="2271999"/>
            <a:ext cx="9144000" cy="516834"/>
          </a:xfrm>
        </p:spPr>
        <p:txBody>
          <a:bodyPr>
            <a:normAutofit fontScale="92500" lnSpcReduction="10000"/>
          </a:bodyPr>
          <a:lstStyle/>
          <a:p>
            <a:pPr algn="ctr"/>
            <a:r>
              <a:rPr lang="de-DE" sz="3600" dirty="0"/>
              <a:t>Einordnung</a:t>
            </a:r>
          </a:p>
        </p:txBody>
      </p:sp>
    </p:spTree>
    <p:extLst>
      <p:ext uri="{BB962C8B-B14F-4D97-AF65-F5344CB8AC3E}">
        <p14:creationId xmlns:p14="http://schemas.microsoft.com/office/powerpoint/2010/main" val="4034355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2B9B1-8174-CCDC-1840-15559BC31247}"/>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CD36321C-3795-025E-E289-3FF747F0B600}"/>
              </a:ext>
            </a:extLst>
          </p:cNvPr>
          <p:cNvSpPr txBox="1">
            <a:spLocks/>
          </p:cNvSpPr>
          <p:nvPr/>
        </p:nvSpPr>
        <p:spPr>
          <a:xfrm>
            <a:off x="899999" y="180000"/>
            <a:ext cx="6690503"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sz="2700" dirty="0">
                <a:solidFill>
                  <a:srgbClr val="4D81BE"/>
                </a:solidFill>
                <a:cs typeface="Arial"/>
              </a:rPr>
              <a:t>Derzeitiger Zustand der Erdsysteme</a:t>
            </a:r>
            <a:endParaRPr kumimoji="0" lang="de-DE" sz="2700" b="1" i="0" u="none" strike="noStrike" kern="1200" cap="none" spc="0" normalizeH="0" baseline="0" noProof="0" dirty="0">
              <a:ln>
                <a:noFill/>
              </a:ln>
              <a:solidFill>
                <a:srgbClr val="4D81BE"/>
              </a:solidFill>
              <a:effectLst/>
              <a:uLnTx/>
              <a:uFillTx/>
              <a:latin typeface="Corbel" panose="020B0503020204020204" pitchFamily="34" charset="0"/>
              <a:cs typeface="Arial"/>
            </a:endParaRPr>
          </a:p>
        </p:txBody>
      </p:sp>
      <p:sp>
        <p:nvSpPr>
          <p:cNvPr id="4" name="Foliennummernplatzhalter 3">
            <a:extLst>
              <a:ext uri="{FF2B5EF4-FFF2-40B4-BE49-F238E27FC236}">
                <a16:creationId xmlns:a16="http://schemas.microsoft.com/office/drawing/2014/main" id="{C5298014-1DA6-9AF1-CDE3-3FB91419CF35}"/>
              </a:ext>
            </a:extLst>
          </p:cNvPr>
          <p:cNvSpPr>
            <a:spLocks noGrp="1"/>
          </p:cNvSpPr>
          <p:nvPr>
            <p:ph type="sldNum" sz="quarter" idx="1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557642A-A689-465D-80D9-904D0AD372DE}" type="slidenum">
              <a:rPr kumimoji="0" lang="de-DE" sz="1100" b="0" i="0" u="none" strike="noStrike" kern="0" cap="none" spc="0" normalizeH="0" baseline="0" noProof="0" smtClean="0">
                <a:ln>
                  <a:noFill/>
                </a:ln>
                <a:solidFill>
                  <a:prstClr val="white"/>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de-DE" sz="1100" b="0" i="0" u="none" strike="noStrike" kern="0" cap="none" spc="0" normalizeH="0" baseline="0" noProof="0" dirty="0">
              <a:ln>
                <a:noFill/>
              </a:ln>
              <a:solidFill>
                <a:prstClr val="white"/>
              </a:solidFill>
              <a:effectLst/>
              <a:uLnTx/>
              <a:uFillTx/>
              <a:latin typeface="Calibri"/>
              <a:cs typeface="Arial"/>
            </a:endParaRPr>
          </a:p>
        </p:txBody>
      </p:sp>
      <p:pic>
        <p:nvPicPr>
          <p:cNvPr id="11" name="Grafik 10">
            <a:extLst>
              <a:ext uri="{FF2B5EF4-FFF2-40B4-BE49-F238E27FC236}">
                <a16:creationId xmlns:a16="http://schemas.microsoft.com/office/drawing/2014/main" id="{76FF3629-6776-12F5-28A3-6BCBFC152150}"/>
              </a:ext>
            </a:extLst>
          </p:cNvPr>
          <p:cNvPicPr>
            <a:picLocks noChangeAspect="1"/>
          </p:cNvPicPr>
          <p:nvPr/>
        </p:nvPicPr>
        <p:blipFill>
          <a:blip r:embed="rId3"/>
          <a:srcRect l="-2444" t="-10185" r="-222" b="18889"/>
          <a:stretch>
            <a:fillRect/>
          </a:stretch>
        </p:blipFill>
        <p:spPr>
          <a:xfrm>
            <a:off x="693175" y="282633"/>
            <a:ext cx="6400800" cy="6261100"/>
          </a:xfrm>
          <a:prstGeom prst="rect">
            <a:avLst/>
          </a:prstGeom>
        </p:spPr>
      </p:pic>
      <p:sp>
        <p:nvSpPr>
          <p:cNvPr id="12" name="Textfeld 11">
            <a:extLst>
              <a:ext uri="{FF2B5EF4-FFF2-40B4-BE49-F238E27FC236}">
                <a16:creationId xmlns:a16="http://schemas.microsoft.com/office/drawing/2014/main" id="{142AB8BF-CD5D-F1A3-87E0-7A9EA9B7B23C}"/>
              </a:ext>
            </a:extLst>
          </p:cNvPr>
          <p:cNvSpPr txBox="1"/>
          <p:nvPr/>
        </p:nvSpPr>
        <p:spPr>
          <a:xfrm>
            <a:off x="899999" y="6662221"/>
            <a:ext cx="11063401"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strike="noStrike" kern="0" cap="none" spc="0" normalizeH="0" baseline="0" noProof="0" dirty="0">
                <a:ln>
                  <a:noFill/>
                </a:ln>
                <a:effectLst/>
                <a:uLnTx/>
                <a:uFillTx/>
                <a:hlinkClick r:id="rId4">
                  <a:extLst>
                    <a:ext uri="{A12FA001-AC4F-418D-AE19-62706E023703}">
                      <ahyp:hlinkClr xmlns:ahyp="http://schemas.microsoft.com/office/drawing/2018/hyperlinkcolor" val="tx"/>
                    </a:ext>
                  </a:extLst>
                </a:hlinkClick>
              </a:rPr>
              <a:t>Abb. 5: Planetare Grenzen –ein sicherer Handlungsraum. PIK. 2026. </a:t>
            </a:r>
            <a:r>
              <a:rPr kumimoji="0" lang="de-DE" sz="800" b="0" i="0" u="none" strike="noStrike" kern="0" cap="none" spc="0" normalizeH="0" baseline="0" noProof="0" dirty="0">
                <a:ln>
                  <a:noFill/>
                </a:ln>
                <a:solidFill>
                  <a:srgbClr val="0563C1"/>
                </a:solidFill>
                <a:effectLst/>
                <a:uLnTx/>
                <a:uFillTx/>
                <a:hlinkClick r:id="rId4">
                  <a:extLst>
                    <a:ext uri="{A12FA001-AC4F-418D-AE19-62706E023703}">
                      <ahyp:hlinkClr xmlns:ahyp="http://schemas.microsoft.com/office/drawing/2018/hyperlinkcolor" val="tx"/>
                    </a:ext>
                  </a:extLst>
                </a:hlinkClick>
              </a:rPr>
              <a:t>https://www.pik-potsdam.de/de/produkte/infothek/planetare-grenzen/current_german.png</a:t>
            </a:r>
            <a:endParaRPr kumimoji="0" lang="de-DE" sz="800" b="0" i="0" u="none" strike="noStrike" kern="0" cap="none" spc="0" normalizeH="0" baseline="0" noProof="0" dirty="0">
              <a:ln>
                <a:noFill/>
              </a:ln>
              <a:solidFill>
                <a:sysClr val="windowText" lastClr="000000"/>
              </a:solidFill>
              <a:effectLst/>
              <a:uLnTx/>
              <a:uFillTx/>
            </a:endParaRPr>
          </a:p>
        </p:txBody>
      </p:sp>
      <p:pic>
        <p:nvPicPr>
          <p:cNvPr id="13" name="Grafik 12">
            <a:extLst>
              <a:ext uri="{FF2B5EF4-FFF2-40B4-BE49-F238E27FC236}">
                <a16:creationId xmlns:a16="http://schemas.microsoft.com/office/drawing/2014/main" id="{F88A70C5-096F-3F68-7010-DB579C9440B5}"/>
              </a:ext>
            </a:extLst>
          </p:cNvPr>
          <p:cNvPicPr>
            <a:picLocks noChangeAspect="1"/>
          </p:cNvPicPr>
          <p:nvPr/>
        </p:nvPicPr>
        <p:blipFill>
          <a:blip r:embed="rId3"/>
          <a:srcRect l="20667" t="87778" r="1111"/>
          <a:stretch>
            <a:fillRect/>
          </a:stretch>
        </p:blipFill>
        <p:spPr>
          <a:xfrm>
            <a:off x="7086600" y="3962400"/>
            <a:ext cx="4876800" cy="838200"/>
          </a:xfrm>
          <a:prstGeom prst="rect">
            <a:avLst/>
          </a:prstGeom>
        </p:spPr>
      </p:pic>
    </p:spTree>
    <p:extLst>
      <p:ext uri="{BB962C8B-B14F-4D97-AF65-F5344CB8AC3E}">
        <p14:creationId xmlns:p14="http://schemas.microsoft.com/office/powerpoint/2010/main" val="4157716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994C8-AE6E-10E2-CE08-BFAA8CA8073C}"/>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14199E27-1A06-4E6C-CC18-253A74368366}"/>
              </a:ext>
            </a:extLst>
          </p:cNvPr>
          <p:cNvSpPr txBox="1">
            <a:spLocks/>
          </p:cNvSpPr>
          <p:nvPr/>
        </p:nvSpPr>
        <p:spPr>
          <a:xfrm>
            <a:off x="899999" y="180000"/>
            <a:ext cx="9178066"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sz="2700" dirty="0">
                <a:solidFill>
                  <a:srgbClr val="4D81BE"/>
                </a:solidFill>
                <a:cs typeface="Arial"/>
              </a:rPr>
              <a:t>Entwicklung der Wirtschaftsbereiche</a:t>
            </a:r>
            <a:endParaRPr kumimoji="0" lang="de-DE" sz="2700" b="1" i="0" u="none" strike="noStrike" kern="1200" cap="none" spc="0" normalizeH="0" baseline="0" noProof="0" dirty="0">
              <a:ln>
                <a:noFill/>
              </a:ln>
              <a:solidFill>
                <a:srgbClr val="4D81BE"/>
              </a:solidFill>
              <a:effectLst/>
              <a:uLnTx/>
              <a:uFillTx/>
              <a:latin typeface="Corbel" panose="020B0503020204020204" pitchFamily="34" charset="0"/>
              <a:cs typeface="Arial"/>
            </a:endParaRPr>
          </a:p>
        </p:txBody>
      </p:sp>
      <p:sp>
        <p:nvSpPr>
          <p:cNvPr id="4" name="Foliennummernplatzhalter 3">
            <a:extLst>
              <a:ext uri="{FF2B5EF4-FFF2-40B4-BE49-F238E27FC236}">
                <a16:creationId xmlns:a16="http://schemas.microsoft.com/office/drawing/2014/main" id="{663B25F4-5D8A-CA82-4BC6-E42D0D4A9139}"/>
              </a:ext>
            </a:extLst>
          </p:cNvPr>
          <p:cNvSpPr>
            <a:spLocks noGrp="1"/>
          </p:cNvSpPr>
          <p:nvPr>
            <p:ph type="sldNum" sz="quarter" idx="1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557642A-A689-465D-80D9-904D0AD372DE}" type="slidenum">
              <a:rPr kumimoji="0" lang="de-DE" sz="1100" b="0" i="0" u="none" strike="noStrike" kern="0" cap="none" spc="0" normalizeH="0" baseline="0" noProof="0" smtClean="0">
                <a:ln>
                  <a:noFill/>
                </a:ln>
                <a:solidFill>
                  <a:prstClr val="white"/>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de-DE" sz="1100" b="0" i="0" u="none" strike="noStrike" kern="0" cap="none" spc="0" normalizeH="0" baseline="0" noProof="0" dirty="0">
              <a:ln>
                <a:noFill/>
              </a:ln>
              <a:solidFill>
                <a:prstClr val="white"/>
              </a:solidFill>
              <a:effectLst/>
              <a:uLnTx/>
              <a:uFillTx/>
              <a:latin typeface="Calibri"/>
              <a:cs typeface="Arial"/>
            </a:endParaRPr>
          </a:p>
        </p:txBody>
      </p:sp>
      <p:sp>
        <p:nvSpPr>
          <p:cNvPr id="12" name="Textfeld 11">
            <a:extLst>
              <a:ext uri="{FF2B5EF4-FFF2-40B4-BE49-F238E27FC236}">
                <a16:creationId xmlns:a16="http://schemas.microsoft.com/office/drawing/2014/main" id="{8F150472-9B06-AB5E-126E-508109A229D1}"/>
              </a:ext>
            </a:extLst>
          </p:cNvPr>
          <p:cNvSpPr txBox="1"/>
          <p:nvPr/>
        </p:nvSpPr>
        <p:spPr>
          <a:xfrm>
            <a:off x="899999" y="6662221"/>
            <a:ext cx="11063401"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strike="noStrike" kern="0" cap="none" spc="0" normalizeH="0" baseline="0" noProof="0" dirty="0">
                <a:ln>
                  <a:noFill/>
                </a:ln>
                <a:effectLst/>
                <a:uLnTx/>
                <a:uFillTx/>
                <a:hlinkClick r:id="rId3">
                  <a:extLst>
                    <a:ext uri="{A12FA001-AC4F-418D-AE19-62706E023703}">
                      <ahyp:hlinkClr xmlns:ahyp="http://schemas.microsoft.com/office/drawing/2018/hyperlinkcolor" val="tx"/>
                    </a:ext>
                  </a:extLst>
                </a:hlinkClick>
              </a:rPr>
              <a:t>Abb. 6: Transformationsprozesse der Wirtschaft. </a:t>
            </a:r>
            <a:endParaRPr kumimoji="0" lang="de-DE" sz="800" b="0" i="0" u="none" strike="noStrike" kern="0" cap="none" spc="0" normalizeH="0" baseline="0" noProof="0" dirty="0">
              <a:ln>
                <a:noFill/>
              </a:ln>
              <a:solidFill>
                <a:sysClr val="windowText" lastClr="000000"/>
              </a:solidFill>
              <a:effectLst/>
              <a:uLnTx/>
              <a:uFillTx/>
            </a:endParaRPr>
          </a:p>
        </p:txBody>
      </p:sp>
      <p:pic>
        <p:nvPicPr>
          <p:cNvPr id="2" name="Grafik 1">
            <a:extLst>
              <a:ext uri="{FF2B5EF4-FFF2-40B4-BE49-F238E27FC236}">
                <a16:creationId xmlns:a16="http://schemas.microsoft.com/office/drawing/2014/main" id="{DFC04F07-CB45-2492-DC09-3F14D4D4F5C2}"/>
              </a:ext>
            </a:extLst>
          </p:cNvPr>
          <p:cNvPicPr>
            <a:picLocks noChangeAspect="1"/>
          </p:cNvPicPr>
          <p:nvPr/>
        </p:nvPicPr>
        <p:blipFill rotWithShape="1">
          <a:blip r:embed="rId4"/>
          <a:srcRect l="25989" t="11936" r="27882" b="5461"/>
          <a:stretch>
            <a:fillRect/>
          </a:stretch>
        </p:blipFill>
        <p:spPr>
          <a:xfrm rot="5400000">
            <a:off x="2163969" y="-1024402"/>
            <a:ext cx="6618432" cy="9146372"/>
          </a:xfrm>
          <a:prstGeom prst="rect">
            <a:avLst/>
          </a:prstGeom>
        </p:spPr>
      </p:pic>
      <p:sp>
        <p:nvSpPr>
          <p:cNvPr id="5" name="Titel 1">
            <a:extLst>
              <a:ext uri="{FF2B5EF4-FFF2-40B4-BE49-F238E27FC236}">
                <a16:creationId xmlns:a16="http://schemas.microsoft.com/office/drawing/2014/main" id="{789EAAA9-CA2A-0075-DD17-CE623C0ED5BA}"/>
              </a:ext>
            </a:extLst>
          </p:cNvPr>
          <p:cNvSpPr txBox="1">
            <a:spLocks/>
          </p:cNvSpPr>
          <p:nvPr/>
        </p:nvSpPr>
        <p:spPr>
          <a:xfrm>
            <a:off x="5407742" y="160335"/>
            <a:ext cx="5102942" cy="1401765"/>
          </a:xfrm>
          <a:prstGeom prst="rect">
            <a:avLst/>
          </a:prstGeom>
          <a:solidFill>
            <a:sysClr val="window" lastClr="FFFFFF"/>
          </a:solidFill>
        </p:spPr>
        <p:txBody>
          <a:bodyPr lIns="36000" tIns="36000" rIns="36000" bIns="36000"/>
          <a:lstStyle>
            <a:lvl1pPr algn="l" defTabSz="912813" rtl="0" eaLnBrk="0" fontAlgn="base" hangingPunct="0">
              <a:lnSpc>
                <a:spcPct val="90000"/>
              </a:lnSpc>
              <a:spcBef>
                <a:spcPct val="0"/>
              </a:spcBef>
              <a:spcAft>
                <a:spcPct val="0"/>
              </a:spcAft>
              <a:defRPr lang="de-DE" sz="4400" kern="1200">
                <a:solidFill>
                  <a:srgbClr val="000000"/>
                </a:solidFill>
                <a:latin typeface="Calibri Light"/>
              </a:defRPr>
            </a:lvl1pPr>
            <a:lvl2pPr algn="l" defTabSz="912813" rtl="0" eaLnBrk="0" fontAlgn="base" hangingPunct="0">
              <a:lnSpc>
                <a:spcPct val="90000"/>
              </a:lnSpc>
              <a:spcBef>
                <a:spcPct val="0"/>
              </a:spcBef>
              <a:spcAft>
                <a:spcPct val="0"/>
              </a:spcAft>
              <a:defRPr sz="4400">
                <a:solidFill>
                  <a:srgbClr val="000000"/>
                </a:solidFill>
                <a:latin typeface="Calibri Light" panose="020F0302020204030204" pitchFamily="34" charset="0"/>
              </a:defRPr>
            </a:lvl2pPr>
            <a:lvl3pPr algn="l" defTabSz="912813" rtl="0" eaLnBrk="0" fontAlgn="base" hangingPunct="0">
              <a:lnSpc>
                <a:spcPct val="90000"/>
              </a:lnSpc>
              <a:spcBef>
                <a:spcPct val="0"/>
              </a:spcBef>
              <a:spcAft>
                <a:spcPct val="0"/>
              </a:spcAft>
              <a:defRPr sz="4400">
                <a:solidFill>
                  <a:srgbClr val="000000"/>
                </a:solidFill>
                <a:latin typeface="Calibri Light" panose="020F0302020204030204" pitchFamily="34" charset="0"/>
              </a:defRPr>
            </a:lvl3pPr>
            <a:lvl4pPr algn="l" defTabSz="912813" rtl="0" eaLnBrk="0" fontAlgn="base" hangingPunct="0">
              <a:lnSpc>
                <a:spcPct val="90000"/>
              </a:lnSpc>
              <a:spcBef>
                <a:spcPct val="0"/>
              </a:spcBef>
              <a:spcAft>
                <a:spcPct val="0"/>
              </a:spcAft>
              <a:defRPr sz="4400">
                <a:solidFill>
                  <a:srgbClr val="000000"/>
                </a:solidFill>
                <a:latin typeface="Calibri Light" panose="020F0302020204030204" pitchFamily="34" charset="0"/>
              </a:defRPr>
            </a:lvl4pPr>
            <a:lvl5pPr algn="l" defTabSz="912813" rtl="0" eaLnBrk="0" fontAlgn="base" hangingPunct="0">
              <a:lnSpc>
                <a:spcPct val="90000"/>
              </a:lnSpc>
              <a:spcBef>
                <a:spcPct val="0"/>
              </a:spcBef>
              <a:spcAft>
                <a:spcPct val="0"/>
              </a:spcAft>
              <a:defRPr sz="4400">
                <a:solidFill>
                  <a:srgbClr val="000000"/>
                </a:solidFill>
                <a:latin typeface="Calibri Light" panose="020F0302020204030204" pitchFamily="34" charset="0"/>
              </a:defRPr>
            </a:lvl5pPr>
            <a:lvl6pPr marL="457200" algn="l" defTabSz="912813" rtl="0" eaLnBrk="0" fontAlgn="base">
              <a:lnSpc>
                <a:spcPct val="90000"/>
              </a:lnSpc>
              <a:spcBef>
                <a:spcPct val="0"/>
              </a:spcBef>
              <a:spcAft>
                <a:spcPct val="0"/>
              </a:spcAft>
              <a:defRPr sz="4400">
                <a:solidFill>
                  <a:srgbClr val="000000"/>
                </a:solidFill>
                <a:latin typeface="Calibri Light" panose="020F0302020204030204" pitchFamily="34" charset="0"/>
              </a:defRPr>
            </a:lvl6pPr>
            <a:lvl7pPr marL="914400" algn="l" defTabSz="912813" rtl="0" eaLnBrk="0" fontAlgn="base">
              <a:lnSpc>
                <a:spcPct val="90000"/>
              </a:lnSpc>
              <a:spcBef>
                <a:spcPct val="0"/>
              </a:spcBef>
              <a:spcAft>
                <a:spcPct val="0"/>
              </a:spcAft>
              <a:defRPr sz="4400">
                <a:solidFill>
                  <a:srgbClr val="000000"/>
                </a:solidFill>
                <a:latin typeface="Calibri Light" panose="020F0302020204030204" pitchFamily="34" charset="0"/>
              </a:defRPr>
            </a:lvl7pPr>
            <a:lvl8pPr marL="1371600" algn="l" defTabSz="912813" rtl="0" eaLnBrk="0" fontAlgn="base">
              <a:lnSpc>
                <a:spcPct val="90000"/>
              </a:lnSpc>
              <a:spcBef>
                <a:spcPct val="0"/>
              </a:spcBef>
              <a:spcAft>
                <a:spcPct val="0"/>
              </a:spcAft>
              <a:defRPr sz="4400">
                <a:solidFill>
                  <a:srgbClr val="000000"/>
                </a:solidFill>
                <a:latin typeface="Calibri Light" panose="020F0302020204030204" pitchFamily="34" charset="0"/>
              </a:defRPr>
            </a:lvl8pPr>
            <a:lvl9pPr marL="1828800" algn="l" defTabSz="912813" rtl="0" eaLnBrk="0" fontAlgn="base">
              <a:lnSpc>
                <a:spcPct val="90000"/>
              </a:lnSpc>
              <a:spcBef>
                <a:spcPct val="0"/>
              </a:spcBef>
              <a:spcAft>
                <a:spcPct val="0"/>
              </a:spcAft>
              <a:defRPr sz="4400">
                <a:solidFill>
                  <a:srgbClr val="000000"/>
                </a:solidFill>
                <a:latin typeface="Calibri Light" panose="020F0302020204030204" pitchFamily="34" charset="0"/>
              </a:defRPr>
            </a:lvl9pPr>
          </a:lstStyle>
          <a:p>
            <a:pPr marL="0" marR="0" lvl="0" indent="0" algn="l" defTabSz="912813" rtl="0" eaLnBrk="0" fontAlgn="base" latinLnBrk="0" hangingPunct="0">
              <a:lnSpc>
                <a:spcPct val="100000"/>
              </a:lnSpc>
              <a:spcBef>
                <a:spcPct val="0"/>
              </a:spcBef>
              <a:spcAft>
                <a:spcPct val="0"/>
              </a:spcAft>
              <a:buClrTx/>
              <a:buSzTx/>
              <a:buFontTx/>
              <a:buNone/>
              <a:tabLst/>
              <a:defRPr/>
            </a:pPr>
            <a:r>
              <a:rPr kumimoji="0" lang="de-DE" sz="2700" b="1" i="0" u="none" strike="noStrike" kern="1200" cap="none" spc="0" normalizeH="0" baseline="0" noProof="0" dirty="0">
                <a:ln>
                  <a:noFill/>
                </a:ln>
                <a:solidFill>
                  <a:srgbClr val="4D81C7"/>
                </a:solidFill>
                <a:effectLst/>
                <a:uLnTx/>
                <a:uFillTx/>
                <a:latin typeface="Calibri Light"/>
              </a:rPr>
              <a:t>Ende der Rohstoffverfügbarkeit</a:t>
            </a:r>
          </a:p>
          <a:p>
            <a:pPr marL="0" marR="0" lvl="0" indent="0" algn="l" defTabSz="912813" rtl="0" eaLnBrk="0" fontAlgn="base" latinLnBrk="0" hangingPunct="0">
              <a:lnSpc>
                <a:spcPct val="100000"/>
              </a:lnSpc>
              <a:spcBef>
                <a:spcPct val="0"/>
              </a:spcBef>
              <a:spcAft>
                <a:spcPct val="0"/>
              </a:spcAft>
              <a:buClrTx/>
              <a:buSzTx/>
              <a:buFontTx/>
              <a:buNone/>
              <a:tabLst/>
              <a:defRPr/>
            </a:pPr>
            <a:r>
              <a:rPr kumimoji="0" lang="de-DE" sz="2400" b="1" i="0" u="none" strike="noStrike" kern="1200" cap="none" spc="0" normalizeH="0" baseline="0" noProof="0" dirty="0">
                <a:ln>
                  <a:noFill/>
                </a:ln>
                <a:solidFill>
                  <a:prstClr val="black">
                    <a:lumMod val="50000"/>
                    <a:lumOff val="50000"/>
                  </a:prstClr>
                </a:solidFill>
                <a:effectLst/>
                <a:uLnTx/>
                <a:uFillTx/>
                <a:latin typeface="Calibri Light"/>
              </a:rPr>
              <a:t>aus bekannten Lagerstättenmengen, in Relation zum Verbrauch</a:t>
            </a:r>
            <a:endParaRPr kumimoji="0" lang="de-DE" sz="2700" b="1" i="0" u="none" strike="noStrike" kern="1200" cap="none" spc="100" normalizeH="0" baseline="0" noProof="0" dirty="0">
              <a:ln>
                <a:noFill/>
              </a:ln>
              <a:solidFill>
                <a:prstClr val="black">
                  <a:lumMod val="50000"/>
                  <a:lumOff val="50000"/>
                </a:prstClr>
              </a:solidFill>
              <a:effectLst/>
              <a:uLnTx/>
              <a:uFillTx/>
              <a:latin typeface="Calibri Light"/>
            </a:endParaRPr>
          </a:p>
        </p:txBody>
      </p:sp>
      <p:sp>
        <p:nvSpPr>
          <p:cNvPr id="6" name="Textfeld 5">
            <a:extLst>
              <a:ext uri="{FF2B5EF4-FFF2-40B4-BE49-F238E27FC236}">
                <a16:creationId xmlns:a16="http://schemas.microsoft.com/office/drawing/2014/main" id="{0567C6F0-BB28-B277-4C9D-D68FFC5EEF83}"/>
              </a:ext>
            </a:extLst>
          </p:cNvPr>
          <p:cNvSpPr txBox="1"/>
          <p:nvPr/>
        </p:nvSpPr>
        <p:spPr>
          <a:xfrm>
            <a:off x="8191500" y="1562100"/>
            <a:ext cx="3619500" cy="92333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lumMod val="65000"/>
                    <a:lumOff val="35000"/>
                  </a:prstClr>
                </a:solidFill>
                <a:effectLst/>
                <a:uLnTx/>
                <a:uFillTx/>
              </a:rPr>
              <a:t>Diamant, Antimon, Chrom, Zink, Gold, Silber und Zinn werden in  den nächsten </a:t>
            </a:r>
            <a:r>
              <a:rPr lang="de-DE" kern="0" dirty="0">
                <a:solidFill>
                  <a:prstClr val="black">
                    <a:lumMod val="65000"/>
                    <a:lumOff val="35000"/>
                  </a:prstClr>
                </a:solidFill>
              </a:rPr>
              <a:t>1</a:t>
            </a:r>
            <a:r>
              <a:rPr kumimoji="0" lang="de-DE" sz="1800" b="0" i="0" u="none" strike="noStrike" kern="0" cap="none" spc="0" normalizeH="0" baseline="0" noProof="0" dirty="0">
                <a:ln>
                  <a:noFill/>
                </a:ln>
                <a:solidFill>
                  <a:prstClr val="black">
                    <a:lumMod val="65000"/>
                    <a:lumOff val="35000"/>
                  </a:prstClr>
                </a:solidFill>
                <a:effectLst/>
                <a:uLnTx/>
                <a:uFillTx/>
              </a:rPr>
              <a:t>0 Jahren zu Ende gehen</a:t>
            </a:r>
          </a:p>
        </p:txBody>
      </p:sp>
      <p:sp>
        <p:nvSpPr>
          <p:cNvPr id="7" name="Textfeld 6">
            <a:extLst>
              <a:ext uri="{FF2B5EF4-FFF2-40B4-BE49-F238E27FC236}">
                <a16:creationId xmlns:a16="http://schemas.microsoft.com/office/drawing/2014/main" id="{1DC5BCD1-2C90-CC5C-7171-B202D7821CD3}"/>
              </a:ext>
            </a:extLst>
          </p:cNvPr>
          <p:cNvSpPr txBox="1"/>
          <p:nvPr/>
        </p:nvSpPr>
        <p:spPr>
          <a:xfrm>
            <a:off x="9953468" y="3490101"/>
            <a:ext cx="2238532" cy="1200329"/>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lumMod val="65000"/>
                    <a:lumOff val="35000"/>
                  </a:prstClr>
                </a:solidFill>
                <a:effectLst/>
                <a:uLnTx/>
                <a:uFillTx/>
              </a:rPr>
              <a:t>Nickel reicht 19 Jahre,  Kupfer noch 28 Jahre, </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lumMod val="65000"/>
                    <a:lumOff val="35000"/>
                  </a:prstClr>
                </a:solidFill>
                <a:effectLst/>
                <a:uLnTx/>
                <a:uFillTx/>
              </a:rPr>
              <a:t>Wolfram 38 Jahre,</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black">
                    <a:lumMod val="65000"/>
                    <a:lumOff val="35000"/>
                  </a:prstClr>
                </a:solidFill>
                <a:effectLst/>
                <a:uLnTx/>
                <a:uFillTx/>
              </a:rPr>
              <a:t>Erdgas/-öl 42 Jahre.</a:t>
            </a:r>
          </a:p>
        </p:txBody>
      </p:sp>
      <p:sp>
        <p:nvSpPr>
          <p:cNvPr id="8" name="Textfeld 7">
            <a:extLst>
              <a:ext uri="{FF2B5EF4-FFF2-40B4-BE49-F238E27FC236}">
                <a16:creationId xmlns:a16="http://schemas.microsoft.com/office/drawing/2014/main" id="{1EFFD08B-F1B9-276F-86CE-2BFAA1B022CB}"/>
              </a:ext>
            </a:extLst>
          </p:cNvPr>
          <p:cNvSpPr txBox="1"/>
          <p:nvPr/>
        </p:nvSpPr>
        <p:spPr>
          <a:xfrm>
            <a:off x="9220200" y="5695102"/>
            <a:ext cx="2971800" cy="92333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800" b="1" i="0" u="none" strike="noStrike" kern="0" cap="none" spc="0" normalizeH="0" baseline="0" noProof="0" dirty="0">
                <a:ln>
                  <a:noFill/>
                </a:ln>
                <a:solidFill>
                  <a:prstClr val="black">
                    <a:lumMod val="50000"/>
                    <a:lumOff val="50000"/>
                  </a:prstClr>
                </a:solidFill>
                <a:effectLst/>
                <a:uLnTx/>
                <a:uFillTx/>
              </a:rPr>
              <a:t>Eisenerz wird in 50 Jahren </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800" b="1" i="0" u="none" strike="noStrike" kern="0" cap="none" spc="0" normalizeH="0" baseline="0" noProof="0" dirty="0">
                <a:ln>
                  <a:noFill/>
                </a:ln>
                <a:solidFill>
                  <a:prstClr val="black">
                    <a:lumMod val="50000"/>
                    <a:lumOff val="50000"/>
                  </a:prstClr>
                </a:solidFill>
                <a:effectLst/>
                <a:uLnTx/>
                <a:uFillTx/>
              </a:rPr>
              <a:t>voraussichtlich komplett abgebaut sein werden.</a:t>
            </a:r>
          </a:p>
        </p:txBody>
      </p:sp>
      <p:sp>
        <p:nvSpPr>
          <p:cNvPr id="9" name="Textfeld 8">
            <a:extLst>
              <a:ext uri="{FF2B5EF4-FFF2-40B4-BE49-F238E27FC236}">
                <a16:creationId xmlns:a16="http://schemas.microsoft.com/office/drawing/2014/main" id="{93660F6D-71A0-3B63-37F2-FD827A7DBF75}"/>
              </a:ext>
            </a:extLst>
          </p:cNvPr>
          <p:cNvSpPr txBox="1"/>
          <p:nvPr/>
        </p:nvSpPr>
        <p:spPr>
          <a:xfrm rot="16200000">
            <a:off x="-310133" y="1234936"/>
            <a:ext cx="3097164" cy="627288"/>
          </a:xfrm>
          <a:prstGeom prst="rect">
            <a:avLst/>
          </a:prstGeom>
          <a:solidFill>
            <a:sysClr val="window" lastClr="FFFFFF"/>
          </a:solidFill>
        </p:spPr>
        <p:txBody>
          <a:bodyPr wrap="square" rtlCol="0">
            <a:spAutoFit/>
          </a:bodyPr>
          <a:lstStyle/>
          <a:p>
            <a:pPr lvl="0">
              <a:lnSpc>
                <a:spcPct val="150000"/>
              </a:lnSpc>
            </a:pPr>
            <a:r>
              <a:rPr kumimoji="0" lang="de-DE" sz="800" i="0" u="none" strike="noStrike" kern="0" cap="none" spc="0" normalizeH="0" baseline="0" noProof="0" dirty="0">
                <a:ln>
                  <a:noFill/>
                </a:ln>
                <a:solidFill>
                  <a:prstClr val="black"/>
                </a:solidFill>
                <a:effectLst/>
                <a:uLnTx/>
                <a:uFillTx/>
              </a:rPr>
              <a:t>Abb.6: Ende der Rohstoffverfügbarkeit, basierend auf ZEIT-Infografik</a:t>
            </a:r>
            <a:r>
              <a:rPr lang="de-DE" sz="800" kern="0" dirty="0">
                <a:solidFill>
                  <a:prstClr val="black"/>
                </a:solidFill>
              </a:rPr>
              <a:t> 38. Die Enden sind nah. 3.6.2015.  </a:t>
            </a:r>
            <a:r>
              <a:rPr lang="de-DE" sz="800" kern="0" dirty="0">
                <a:solidFill>
                  <a:prstClr val="black"/>
                </a:solidFill>
                <a:hlinkClick r:id="rId5"/>
              </a:rPr>
              <a:t>https://www.zeit.de/wissen/2015-06/ressourcen-rohstoffe.pdf</a:t>
            </a:r>
            <a:endParaRPr kumimoji="0" lang="de-DE" sz="800" b="0" i="0" u="none" strike="noStrike" kern="0" cap="none" spc="0" normalizeH="0" baseline="0" noProof="0" dirty="0">
              <a:ln>
                <a:noFill/>
              </a:ln>
              <a:solidFill>
                <a:prstClr val="black"/>
              </a:solidFill>
              <a:effectLst/>
              <a:uLnTx/>
              <a:uFillTx/>
            </a:endParaRPr>
          </a:p>
        </p:txBody>
      </p:sp>
      <p:sp>
        <p:nvSpPr>
          <p:cNvPr id="14" name="Rechteck: abgerundete Ecken 13">
            <a:extLst>
              <a:ext uri="{FF2B5EF4-FFF2-40B4-BE49-F238E27FC236}">
                <a16:creationId xmlns:a16="http://schemas.microsoft.com/office/drawing/2014/main" id="{D51835D2-4821-8F1A-AAC6-D91FDB504D6C}"/>
              </a:ext>
            </a:extLst>
          </p:cNvPr>
          <p:cNvSpPr/>
          <p:nvPr/>
        </p:nvSpPr>
        <p:spPr>
          <a:xfrm>
            <a:off x="8191500" y="2485430"/>
            <a:ext cx="1635788" cy="611731"/>
          </a:xfrm>
          <a:prstGeom prst="roundRect">
            <a:avLst/>
          </a:prstGeom>
          <a:noFill/>
          <a:ln w="1016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776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AEDC9-1204-7A94-92DF-33747E83B9C8}"/>
            </a:ext>
          </a:extLst>
        </p:cNvPr>
        <p:cNvGrpSpPr/>
        <p:nvPr/>
      </p:nvGrpSpPr>
      <p:grpSpPr>
        <a:xfrm>
          <a:off x="0" y="0"/>
          <a:ext cx="0" cy="0"/>
          <a:chOff x="0" y="0"/>
          <a:chExt cx="0" cy="0"/>
        </a:xfrm>
      </p:grpSpPr>
      <p:sp>
        <p:nvSpPr>
          <p:cNvPr id="3" name="Titel 1">
            <a:extLst>
              <a:ext uri="{FF2B5EF4-FFF2-40B4-BE49-F238E27FC236}">
                <a16:creationId xmlns:a16="http://schemas.microsoft.com/office/drawing/2014/main" id="{A49A497D-B44E-3AC3-E851-DA85EAE9420E}"/>
              </a:ext>
            </a:extLst>
          </p:cNvPr>
          <p:cNvSpPr txBox="1">
            <a:spLocks/>
          </p:cNvSpPr>
          <p:nvPr/>
        </p:nvSpPr>
        <p:spPr>
          <a:xfrm>
            <a:off x="899999" y="180000"/>
            <a:ext cx="9178066"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tx1"/>
                </a:solidFill>
                <a:latin typeface="Corbel" panose="020B0503020204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sz="2700" dirty="0">
                <a:solidFill>
                  <a:srgbClr val="4D81BE"/>
                </a:solidFill>
                <a:cs typeface="Arial"/>
              </a:rPr>
              <a:t>Entwicklung der Wirtschaftsbereiche</a:t>
            </a:r>
            <a:endParaRPr kumimoji="0" lang="de-DE" sz="2700" b="1" i="0" u="none" strike="noStrike" kern="1200" cap="none" spc="0" normalizeH="0" baseline="0" noProof="0" dirty="0">
              <a:ln>
                <a:noFill/>
              </a:ln>
              <a:solidFill>
                <a:srgbClr val="4D81BE"/>
              </a:solidFill>
              <a:effectLst/>
              <a:uLnTx/>
              <a:uFillTx/>
              <a:latin typeface="Corbel" panose="020B0503020204020204" pitchFamily="34" charset="0"/>
              <a:cs typeface="Arial"/>
            </a:endParaRPr>
          </a:p>
        </p:txBody>
      </p:sp>
      <p:sp>
        <p:nvSpPr>
          <p:cNvPr id="4" name="Foliennummernplatzhalter 3">
            <a:extLst>
              <a:ext uri="{FF2B5EF4-FFF2-40B4-BE49-F238E27FC236}">
                <a16:creationId xmlns:a16="http://schemas.microsoft.com/office/drawing/2014/main" id="{37293C57-3764-F45C-6334-8C7512F81FD2}"/>
              </a:ext>
            </a:extLst>
          </p:cNvPr>
          <p:cNvSpPr>
            <a:spLocks noGrp="1"/>
          </p:cNvSpPr>
          <p:nvPr>
            <p:ph type="sldNum" sz="quarter" idx="1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557642A-A689-465D-80D9-904D0AD372DE}" type="slidenum">
              <a:rPr kumimoji="0" lang="de-DE" sz="1100" b="0" i="0" u="none" strike="noStrike" kern="0" cap="none" spc="0" normalizeH="0" baseline="0" noProof="0" smtClean="0">
                <a:ln>
                  <a:noFill/>
                </a:ln>
                <a:solidFill>
                  <a:prstClr val="white"/>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15</a:t>
            </a:fld>
            <a:endParaRPr kumimoji="0" lang="de-DE" sz="1100" b="0" i="0" u="none" strike="noStrike" kern="0" cap="none" spc="0" normalizeH="0" baseline="0" noProof="0" dirty="0">
              <a:ln>
                <a:noFill/>
              </a:ln>
              <a:solidFill>
                <a:prstClr val="white"/>
              </a:solidFill>
              <a:effectLst/>
              <a:uLnTx/>
              <a:uFillTx/>
              <a:latin typeface="Calibri"/>
              <a:cs typeface="Arial"/>
            </a:endParaRPr>
          </a:p>
        </p:txBody>
      </p:sp>
      <p:sp>
        <p:nvSpPr>
          <p:cNvPr id="12" name="Textfeld 11">
            <a:extLst>
              <a:ext uri="{FF2B5EF4-FFF2-40B4-BE49-F238E27FC236}">
                <a16:creationId xmlns:a16="http://schemas.microsoft.com/office/drawing/2014/main" id="{28E740CC-08BD-6C02-F264-6B923F8AA1B7}"/>
              </a:ext>
            </a:extLst>
          </p:cNvPr>
          <p:cNvSpPr txBox="1"/>
          <p:nvPr/>
        </p:nvSpPr>
        <p:spPr>
          <a:xfrm>
            <a:off x="899999" y="6662221"/>
            <a:ext cx="11063401"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800" b="0" i="0" strike="noStrike" kern="0" cap="none" spc="0" normalizeH="0" baseline="0" noProof="0" dirty="0">
                <a:ln>
                  <a:noFill/>
                </a:ln>
                <a:effectLst/>
                <a:uLnTx/>
                <a:uFillTx/>
                <a:hlinkClick r:id="rId3">
                  <a:extLst>
                    <a:ext uri="{A12FA001-AC4F-418D-AE19-62706E023703}">
                      <ahyp:hlinkClr xmlns:ahyp="http://schemas.microsoft.com/office/drawing/2018/hyperlinkcolor" val="tx"/>
                    </a:ext>
                  </a:extLst>
                </a:hlinkClick>
              </a:rPr>
              <a:t>Abb. 7: Transformationsprozesse der Wirtschaft. </a:t>
            </a:r>
            <a:endParaRPr kumimoji="0" lang="de-DE" sz="800" b="0" i="0" u="none" strike="noStrike" kern="0" cap="none" spc="0" normalizeH="0" baseline="0" noProof="0" dirty="0">
              <a:ln>
                <a:noFill/>
              </a:ln>
              <a:solidFill>
                <a:sysClr val="windowText" lastClr="000000"/>
              </a:solidFill>
              <a:effectLst/>
              <a:uLnTx/>
              <a:uFillTx/>
            </a:endParaRPr>
          </a:p>
        </p:txBody>
      </p:sp>
      <p:sp>
        <p:nvSpPr>
          <p:cNvPr id="13" name="object 2">
            <a:extLst>
              <a:ext uri="{FF2B5EF4-FFF2-40B4-BE49-F238E27FC236}">
                <a16:creationId xmlns:a16="http://schemas.microsoft.com/office/drawing/2014/main" id="{41E795BF-87C7-DE9E-675F-FA0366FC20A2}"/>
              </a:ext>
            </a:extLst>
          </p:cNvPr>
          <p:cNvSpPr/>
          <p:nvPr/>
        </p:nvSpPr>
        <p:spPr>
          <a:xfrm>
            <a:off x="10757432" y="866280"/>
            <a:ext cx="463716" cy="5903663"/>
          </a:xfrm>
          <a:prstGeom prst="rect">
            <a:avLst/>
          </a:prstGeom>
          <a:noFill/>
          <a:ln w="0">
            <a:noFill/>
          </a:ln>
          <a:effectLst/>
        </p:spPr>
        <p:txBody>
          <a:bodyPr vert="vert270" lIns="0" tIns="0" rIns="0" bIns="0" anchor="t">
            <a:noAutofit/>
          </a:bodyPr>
          <a:lstStyle/>
          <a:p>
            <a:pPr marL="12600" lvl="0">
              <a:lnSpc>
                <a:spcPts val="1151"/>
              </a:lnSpc>
            </a:pPr>
            <a:r>
              <a:rPr kumimoji="0" lang="de-DE" sz="900" b="0" i="0" u="none" strike="noStrike" kern="0" cap="none" spc="-1" normalizeH="0" baseline="0" noProof="0" dirty="0">
                <a:ln>
                  <a:noFill/>
                </a:ln>
                <a:solidFill>
                  <a:srgbClr val="000000"/>
                </a:solidFill>
                <a:effectLst/>
                <a:uLnTx/>
                <a:uFillTx/>
                <a:latin typeface="Calibri"/>
                <a:ea typeface="+mn-ea"/>
                <a:cs typeface="+mn-cs"/>
              </a:rPr>
              <a:t>Abb.7: </a:t>
            </a:r>
            <a:r>
              <a:rPr lang="de-DE" sz="900" kern="0" spc="-1" dirty="0">
                <a:solidFill>
                  <a:srgbClr val="000000"/>
                </a:solidFill>
              </a:rPr>
              <a:t>Entwicklung der Wirtschaftsbereiche, basierend auf: </a:t>
            </a:r>
            <a:r>
              <a:rPr kumimoji="0" lang="de-DE" sz="900" b="0" i="0" u="none" strike="noStrike" kern="0" cap="none" spc="-1" normalizeH="0" baseline="0" noProof="0" dirty="0">
                <a:ln>
                  <a:noFill/>
                </a:ln>
                <a:solidFill>
                  <a:srgbClr val="000000"/>
                </a:solidFill>
                <a:effectLst/>
                <a:uLnTx/>
                <a:uFillTx/>
                <a:latin typeface="Calibri"/>
                <a:ea typeface="+mn-ea"/>
                <a:cs typeface="+mn-cs"/>
              </a:rPr>
              <a:t>Globales</a:t>
            </a:r>
            <a:r>
              <a:rPr kumimoji="0" lang="de-DE" sz="900" b="0" i="0" u="none" strike="noStrike" kern="0" cap="none" spc="-26"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Marktvolumen</a:t>
            </a:r>
            <a:r>
              <a:rPr kumimoji="0" lang="de-DE" sz="900" b="0" i="0" u="none" strike="noStrike" kern="0" cap="none" spc="-35"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für</a:t>
            </a:r>
            <a:r>
              <a:rPr kumimoji="0" lang="de-DE" sz="900" b="0" i="0" u="none" strike="noStrike" kern="0" cap="none" spc="4"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Umwelttechnik</a:t>
            </a:r>
            <a:r>
              <a:rPr kumimoji="0" lang="de-DE" sz="900" b="0" i="0" u="none" strike="noStrike" kern="0" cap="none" spc="-35"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und</a:t>
            </a:r>
            <a:r>
              <a:rPr kumimoji="0" lang="de-DE" sz="900" b="0" i="0" u="none" strike="noStrike" kern="0" cap="none" spc="-12" normalizeH="0" baseline="0" noProof="0" dirty="0">
                <a:ln>
                  <a:noFill/>
                </a:ln>
                <a:solidFill>
                  <a:srgbClr val="000000"/>
                </a:solidFill>
                <a:effectLst/>
                <a:uLnTx/>
                <a:uFillTx/>
                <a:latin typeface="Calibri"/>
                <a:ea typeface="+mn-ea"/>
                <a:cs typeface="+mn-cs"/>
              </a:rPr>
              <a:t> Ressourceneffizienz.</a:t>
            </a:r>
            <a:r>
              <a:rPr kumimoji="0" lang="de-DE" sz="900" b="0" i="0" u="none" strike="noStrike" kern="0" cap="none" spc="-35"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In</a:t>
            </a:r>
            <a:r>
              <a:rPr kumimoji="0" lang="de-DE" sz="900" b="0" i="0" u="none" strike="noStrike" kern="0" cap="none" spc="-7"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Milliarden</a:t>
            </a:r>
            <a:r>
              <a:rPr kumimoji="0" lang="de-DE" sz="900" b="0" i="0" u="none" strike="noStrike" kern="0" cap="none" spc="-26"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Euro,</a:t>
            </a:r>
            <a:r>
              <a:rPr kumimoji="0" lang="de-DE" sz="900" b="0" i="0" u="none" strike="noStrike" kern="0" cap="none" spc="-7" normalizeH="0" baseline="0" noProof="0" dirty="0">
                <a:ln>
                  <a:noFill/>
                </a:ln>
                <a:solidFill>
                  <a:srgbClr val="000000"/>
                </a:solidFill>
                <a:effectLst/>
                <a:uLnTx/>
                <a:uFillTx/>
                <a:latin typeface="Calibri"/>
                <a:ea typeface="+mn-ea"/>
                <a:cs typeface="+mn-cs"/>
              </a:rPr>
              <a:t> </a:t>
            </a:r>
            <a:r>
              <a:rPr kumimoji="0" lang="de-DE" sz="900" b="0" i="0" u="none" strike="noStrike" kern="0" cap="none" spc="-12" normalizeH="0" baseline="0" noProof="0" dirty="0">
                <a:ln>
                  <a:noFill/>
                </a:ln>
                <a:solidFill>
                  <a:srgbClr val="000000"/>
                </a:solidFill>
                <a:effectLst/>
                <a:uLnTx/>
                <a:uFillTx/>
                <a:latin typeface="Calibri"/>
                <a:ea typeface="+mn-ea"/>
                <a:cs typeface="+mn-cs"/>
              </a:rPr>
              <a:t>geschätzte Entwicklung</a:t>
            </a:r>
            <a:r>
              <a:rPr kumimoji="0" lang="de-DE" sz="900" b="0" i="0" u="none" strike="noStrike" kern="0" cap="none" spc="-26"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bis 2030,</a:t>
            </a:r>
            <a:r>
              <a:rPr kumimoji="0" lang="de-DE" sz="900" b="0" i="0" u="none" strike="noStrike" kern="0" cap="none" spc="4"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Stand</a:t>
            </a:r>
            <a:r>
              <a:rPr kumimoji="0" lang="de-DE" sz="900" b="0" i="0" u="none" strike="noStrike" kern="0" cap="none" spc="-7"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2020.</a:t>
            </a:r>
            <a:r>
              <a:rPr kumimoji="0" lang="de-DE" sz="900" b="0" i="0" u="none" strike="noStrike" kern="0" cap="none" spc="12"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IN:</a:t>
            </a:r>
            <a:r>
              <a:rPr kumimoji="0" lang="de-DE" sz="900" b="0" i="0" u="none" strike="noStrike" kern="0" cap="none" spc="18" normalizeH="0" baseline="0" noProof="0" dirty="0">
                <a:ln>
                  <a:noFill/>
                </a:ln>
                <a:solidFill>
                  <a:srgbClr val="000000"/>
                </a:solidFill>
                <a:effectLst/>
                <a:uLnTx/>
                <a:uFillTx/>
                <a:latin typeface="Calibri"/>
                <a:ea typeface="+mn-ea"/>
                <a:cs typeface="+mn-cs"/>
              </a:rPr>
              <a:t> </a:t>
            </a:r>
            <a:r>
              <a:rPr kumimoji="0" lang="de-DE" sz="900" b="0" i="0" u="none" strike="noStrike" kern="0" cap="none" spc="-12" normalizeH="0" baseline="0" noProof="0" dirty="0">
                <a:ln>
                  <a:noFill/>
                </a:ln>
                <a:solidFill>
                  <a:srgbClr val="000000"/>
                </a:solidFill>
                <a:effectLst/>
                <a:uLnTx/>
                <a:uFillTx/>
                <a:latin typeface="Calibri"/>
                <a:ea typeface="+mn-ea"/>
                <a:cs typeface="+mn-cs"/>
              </a:rPr>
              <a:t>Heinrich-Böll-</a:t>
            </a:r>
            <a:r>
              <a:rPr kumimoji="0" lang="de-DE" sz="900" b="0" i="0" u="none" strike="noStrike" kern="0" cap="none" spc="-1" normalizeH="0" baseline="0" noProof="0" dirty="0">
                <a:ln>
                  <a:noFill/>
                </a:ln>
                <a:solidFill>
                  <a:srgbClr val="000000"/>
                </a:solidFill>
                <a:effectLst/>
                <a:uLnTx/>
                <a:uFillTx/>
                <a:latin typeface="Calibri"/>
                <a:ea typeface="+mn-ea"/>
                <a:cs typeface="+mn-cs"/>
              </a:rPr>
              <a:t>Stiftung,</a:t>
            </a:r>
            <a:r>
              <a:rPr kumimoji="0" lang="de-DE" sz="900" b="0" i="0" u="none" strike="noStrike" kern="0" cap="none" spc="-32" normalizeH="0" baseline="0" noProof="0" dirty="0">
                <a:ln>
                  <a:noFill/>
                </a:ln>
                <a:solidFill>
                  <a:srgbClr val="000000"/>
                </a:solidFill>
                <a:effectLst/>
                <a:uLnTx/>
                <a:uFillTx/>
                <a:latin typeface="Calibri"/>
                <a:ea typeface="+mn-ea"/>
                <a:cs typeface="+mn-cs"/>
              </a:rPr>
              <a:t> </a:t>
            </a:r>
            <a:r>
              <a:rPr kumimoji="0" lang="de-DE" sz="900" b="0" i="0" u="none" strike="noStrike" kern="0" cap="none" spc="-12" normalizeH="0" baseline="0" noProof="0" dirty="0">
                <a:ln>
                  <a:noFill/>
                </a:ln>
                <a:solidFill>
                  <a:srgbClr val="000000"/>
                </a:solidFill>
                <a:effectLst/>
                <a:uLnTx/>
                <a:uFillTx/>
                <a:latin typeface="Calibri"/>
                <a:ea typeface="+mn-ea"/>
                <a:cs typeface="+mn-cs"/>
              </a:rPr>
              <a:t>Wirtschaftsatlas</a:t>
            </a:r>
            <a:r>
              <a:rPr kumimoji="0" lang="de-DE" sz="900" b="0" i="0" u="none" strike="noStrike" kern="0" cap="none" spc="-35"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2024</a:t>
            </a:r>
            <a:r>
              <a:rPr kumimoji="0" lang="de-DE" sz="900" b="0" i="0" u="none" strike="noStrike" kern="0" cap="none" spc="4"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a:t>
            </a:r>
            <a:r>
              <a:rPr kumimoji="0" lang="de-DE" sz="900" b="0" i="0" u="none" strike="noStrike" kern="0" cap="none" spc="29" normalizeH="0" baseline="0" noProof="0" dirty="0">
                <a:ln>
                  <a:noFill/>
                </a:ln>
                <a:solidFill>
                  <a:srgbClr val="000000"/>
                </a:solidFill>
                <a:effectLst/>
                <a:uLnTx/>
                <a:uFillTx/>
                <a:latin typeface="Calibri"/>
                <a:ea typeface="+mn-ea"/>
                <a:cs typeface="+mn-cs"/>
              </a:rPr>
              <a:t> </a:t>
            </a:r>
            <a:r>
              <a:rPr kumimoji="0" lang="de-DE" sz="900" b="0" i="0" u="none" strike="noStrike" kern="0" cap="none" spc="-12" normalizeH="0" baseline="0" noProof="0" dirty="0">
                <a:ln>
                  <a:noFill/>
                </a:ln>
                <a:solidFill>
                  <a:srgbClr val="000000"/>
                </a:solidFill>
                <a:effectLst/>
                <a:uLnTx/>
                <a:uFillTx/>
                <a:latin typeface="Calibri"/>
                <a:ea typeface="+mn-ea"/>
                <a:cs typeface="+mn-cs"/>
              </a:rPr>
              <a:t>plan-</a:t>
            </a:r>
            <a:r>
              <a:rPr kumimoji="0" lang="de-DE" sz="900" b="0" i="0" u="none" strike="noStrike" kern="0" cap="none" spc="-1" normalizeH="0" baseline="0" noProof="0" dirty="0">
                <a:ln>
                  <a:noFill/>
                </a:ln>
                <a:solidFill>
                  <a:srgbClr val="000000"/>
                </a:solidFill>
                <a:effectLst/>
                <a:uLnTx/>
                <a:uFillTx/>
                <a:latin typeface="Calibri"/>
                <a:ea typeface="+mn-ea"/>
                <a:cs typeface="+mn-cs"/>
              </a:rPr>
              <a:t>p </a:t>
            </a:r>
            <a:r>
              <a:rPr kumimoji="0" lang="de-DE" sz="900" b="0" i="0" u="none" strike="noStrike" kern="0" cap="none" spc="-12" normalizeH="0" baseline="0" noProof="0" dirty="0">
                <a:ln>
                  <a:noFill/>
                </a:ln>
                <a:solidFill>
                  <a:srgbClr val="000000"/>
                </a:solidFill>
                <a:effectLst/>
                <a:uLnTx/>
                <a:uFillTx/>
                <a:latin typeface="Calibri"/>
                <a:ea typeface="+mn-ea"/>
                <a:cs typeface="+mn-cs"/>
              </a:rPr>
              <a:t>CC-BY-</a:t>
            </a:r>
            <a:r>
              <a:rPr kumimoji="0" lang="de-DE" sz="900" b="0" i="0" u="none" strike="noStrike" kern="0" cap="none" spc="-1" normalizeH="0" baseline="0" noProof="0" dirty="0">
                <a:ln>
                  <a:noFill/>
                </a:ln>
                <a:solidFill>
                  <a:srgbClr val="000000"/>
                </a:solidFill>
                <a:effectLst/>
                <a:uLnTx/>
                <a:uFillTx/>
                <a:latin typeface="Calibri"/>
                <a:ea typeface="+mn-ea"/>
                <a:cs typeface="+mn-cs"/>
              </a:rPr>
              <a:t>4.0.</a:t>
            </a:r>
            <a:r>
              <a:rPr kumimoji="0" lang="de-DE" sz="900" b="0" i="0" u="none" strike="noStrike" kern="0" cap="none" spc="18" normalizeH="0" baseline="0" noProof="0" dirty="0">
                <a:ln>
                  <a:noFill/>
                </a:ln>
                <a:solidFill>
                  <a:srgbClr val="000000"/>
                </a:solidFill>
                <a:effectLst/>
                <a:uLnTx/>
                <a:uFillTx/>
                <a:latin typeface="Calibri"/>
                <a:ea typeface="+mn-ea"/>
                <a:cs typeface="+mn-cs"/>
              </a:rPr>
              <a:t> </a:t>
            </a:r>
            <a:r>
              <a:rPr kumimoji="0" lang="de-DE" sz="900" b="0" i="0" u="none" strike="noStrike" kern="0" cap="none" spc="-1" normalizeH="0" baseline="0" noProof="0" dirty="0">
                <a:ln>
                  <a:noFill/>
                </a:ln>
                <a:solidFill>
                  <a:srgbClr val="000000"/>
                </a:solidFill>
                <a:effectLst/>
                <a:uLnTx/>
                <a:uFillTx/>
                <a:latin typeface="Calibri"/>
                <a:ea typeface="+mn-ea"/>
                <a:cs typeface="+mn-cs"/>
              </a:rPr>
              <a:t>S. </a:t>
            </a:r>
            <a:r>
              <a:rPr kumimoji="0" lang="de-DE" sz="900" b="0" i="0" u="none" strike="noStrike" kern="0" cap="none" spc="-26" normalizeH="0" baseline="0" noProof="0" dirty="0">
                <a:ln>
                  <a:noFill/>
                </a:ln>
                <a:solidFill>
                  <a:srgbClr val="000000"/>
                </a:solidFill>
                <a:effectLst/>
                <a:uLnTx/>
                <a:uFillTx/>
                <a:latin typeface="Calibri"/>
                <a:ea typeface="+mn-ea"/>
                <a:cs typeface="+mn-cs"/>
              </a:rPr>
              <a:t>39. </a:t>
            </a:r>
            <a:r>
              <a:rPr kumimoji="0" lang="de-DE" sz="900" b="0" i="0" u="sng" strike="noStrike" kern="0" cap="none" spc="-12" normalizeH="0" baseline="0" noProof="0" dirty="0">
                <a:ln>
                  <a:noFill/>
                </a:ln>
                <a:solidFill>
                  <a:srgbClr val="0462C1"/>
                </a:solidFill>
                <a:effectLst/>
                <a:uLnTx/>
                <a:uFill>
                  <a:solidFill>
                    <a:srgbClr val="0462C1"/>
                  </a:solidFill>
                </a:uFill>
                <a:latin typeface="Calibri"/>
                <a:ea typeface="+mn-ea"/>
                <a:cs typeface="+mn-cs"/>
              </a:rPr>
              <a:t>https://</a:t>
            </a:r>
            <a:r>
              <a:rPr kumimoji="0" lang="de-DE" sz="900" b="0" i="0" u="sng" strike="noStrike" kern="0" cap="none" spc="-12" normalizeH="0" baseline="0" noProof="0" dirty="0">
                <a:ln>
                  <a:noFill/>
                </a:ln>
                <a:solidFill>
                  <a:srgbClr val="0462C1"/>
                </a:solidFill>
                <a:effectLst/>
                <a:uLnTx/>
                <a:uFill>
                  <a:solidFill>
                    <a:srgbClr val="0462C1"/>
                  </a:solidFill>
                </a:uFill>
                <a:latin typeface="Calibri"/>
                <a:ea typeface="+mn-ea"/>
                <a:cs typeface="+mn-cs"/>
                <a:hlinkClick r:id="rId4"/>
              </a:rPr>
              <a:t>www.boell-bw.de/sites/default/files/2024-04/wirtschaftsatlas2024_1.pdf</a:t>
            </a:r>
            <a:endParaRPr kumimoji="0" lang="de-DE" sz="900" b="0" i="0" u="none" strike="noStrike" kern="0" cap="none" spc="-1" normalizeH="0" baseline="0" noProof="0" dirty="0">
              <a:ln>
                <a:noFill/>
              </a:ln>
              <a:solidFill>
                <a:srgbClr val="000000"/>
              </a:solidFill>
              <a:effectLst/>
              <a:uLnTx/>
              <a:uFillTx/>
              <a:latin typeface="Calibri"/>
              <a:ea typeface="+mn-ea"/>
              <a:cs typeface="+mn-cs"/>
            </a:endParaRPr>
          </a:p>
        </p:txBody>
      </p:sp>
      <p:grpSp>
        <p:nvGrpSpPr>
          <p:cNvPr id="14" name="object 3">
            <a:extLst>
              <a:ext uri="{FF2B5EF4-FFF2-40B4-BE49-F238E27FC236}">
                <a16:creationId xmlns:a16="http://schemas.microsoft.com/office/drawing/2014/main" id="{B308F833-9592-6345-18B3-EBBCFE461675}"/>
              </a:ext>
            </a:extLst>
          </p:cNvPr>
          <p:cNvGrpSpPr/>
          <p:nvPr/>
        </p:nvGrpSpPr>
        <p:grpSpPr>
          <a:xfrm>
            <a:off x="990434" y="866280"/>
            <a:ext cx="9676563" cy="5923503"/>
            <a:chOff x="1142220" y="1371600"/>
            <a:chExt cx="8325000" cy="5562000"/>
          </a:xfrm>
        </p:grpSpPr>
        <p:pic>
          <p:nvPicPr>
            <p:cNvPr id="15" name="object 4">
              <a:extLst>
                <a:ext uri="{FF2B5EF4-FFF2-40B4-BE49-F238E27FC236}">
                  <a16:creationId xmlns:a16="http://schemas.microsoft.com/office/drawing/2014/main" id="{C85B4A73-A0E0-D43E-16B5-4EEB7F48AECD}"/>
                </a:ext>
              </a:extLst>
            </p:cNvPr>
            <p:cNvPicPr/>
            <p:nvPr/>
          </p:nvPicPr>
          <p:blipFill>
            <a:blip r:embed="rId5"/>
            <a:stretch/>
          </p:blipFill>
          <p:spPr>
            <a:xfrm>
              <a:off x="1142220" y="1371600"/>
              <a:ext cx="8325000" cy="5562000"/>
            </a:xfrm>
            <a:prstGeom prst="rect">
              <a:avLst/>
            </a:prstGeom>
            <a:ln w="0">
              <a:noFill/>
            </a:ln>
          </p:spPr>
        </p:pic>
        <p:sp>
          <p:nvSpPr>
            <p:cNvPr id="16" name="object 5">
              <a:extLst>
                <a:ext uri="{FF2B5EF4-FFF2-40B4-BE49-F238E27FC236}">
                  <a16:creationId xmlns:a16="http://schemas.microsoft.com/office/drawing/2014/main" id="{0089C4F7-82A1-0363-04E1-6F892EE618E5}"/>
                </a:ext>
              </a:extLst>
            </p:cNvPr>
            <p:cNvSpPr/>
            <p:nvPr/>
          </p:nvSpPr>
          <p:spPr>
            <a:xfrm>
              <a:off x="6408720" y="5086080"/>
              <a:ext cx="1894680" cy="1742040"/>
            </a:xfrm>
            <a:custGeom>
              <a:avLst/>
              <a:gdLst>
                <a:gd name="textAreaLeft" fmla="*/ 0 w 1894680"/>
                <a:gd name="textAreaRight" fmla="*/ 1895040 w 1894680"/>
                <a:gd name="textAreaTop" fmla="*/ 0 h 1742040"/>
                <a:gd name="textAreaBottom" fmla="*/ 1742400 h 1742040"/>
              </a:gdLst>
              <a:ahLst/>
              <a:cxnLst/>
              <a:rect l="textAreaLeft" t="textAreaTop" r="textAreaRight" b="textAreaBottom"/>
              <a:pathLst>
                <a:path w="1720215" h="1625600">
                  <a:moveTo>
                    <a:pt x="0" y="812723"/>
                  </a:moveTo>
                  <a:lnTo>
                    <a:pt x="1361" y="766603"/>
                  </a:lnTo>
                  <a:lnTo>
                    <a:pt x="5397" y="721158"/>
                  </a:lnTo>
                  <a:lnTo>
                    <a:pt x="12035" y="676457"/>
                  </a:lnTo>
                  <a:lnTo>
                    <a:pt x="21202" y="632568"/>
                  </a:lnTo>
                  <a:lnTo>
                    <a:pt x="32827" y="589560"/>
                  </a:lnTo>
                  <a:lnTo>
                    <a:pt x="46835" y="547502"/>
                  </a:lnTo>
                  <a:lnTo>
                    <a:pt x="63155" y="506462"/>
                  </a:lnTo>
                  <a:lnTo>
                    <a:pt x="81713" y="466508"/>
                  </a:lnTo>
                  <a:lnTo>
                    <a:pt x="102438" y="427710"/>
                  </a:lnTo>
                  <a:lnTo>
                    <a:pt x="125257" y="390135"/>
                  </a:lnTo>
                  <a:lnTo>
                    <a:pt x="150097" y="353853"/>
                  </a:lnTo>
                  <a:lnTo>
                    <a:pt x="176885" y="318933"/>
                  </a:lnTo>
                  <a:lnTo>
                    <a:pt x="205549" y="285442"/>
                  </a:lnTo>
                  <a:lnTo>
                    <a:pt x="236017" y="253449"/>
                  </a:lnTo>
                  <a:lnTo>
                    <a:pt x="268215" y="223023"/>
                  </a:lnTo>
                  <a:lnTo>
                    <a:pt x="302071" y="194232"/>
                  </a:lnTo>
                  <a:lnTo>
                    <a:pt x="337512" y="167146"/>
                  </a:lnTo>
                  <a:lnTo>
                    <a:pt x="374467" y="141832"/>
                  </a:lnTo>
                  <a:lnTo>
                    <a:pt x="412861" y="118360"/>
                  </a:lnTo>
                  <a:lnTo>
                    <a:pt x="452623" y="96798"/>
                  </a:lnTo>
                  <a:lnTo>
                    <a:pt x="493680" y="77214"/>
                  </a:lnTo>
                  <a:lnTo>
                    <a:pt x="535960" y="59677"/>
                  </a:lnTo>
                  <a:lnTo>
                    <a:pt x="579389" y="44256"/>
                  </a:lnTo>
                  <a:lnTo>
                    <a:pt x="623896" y="31019"/>
                  </a:lnTo>
                  <a:lnTo>
                    <a:pt x="669407" y="20035"/>
                  </a:lnTo>
                  <a:lnTo>
                    <a:pt x="715849" y="11372"/>
                  </a:lnTo>
                  <a:lnTo>
                    <a:pt x="763152" y="5100"/>
                  </a:lnTo>
                  <a:lnTo>
                    <a:pt x="811240" y="1286"/>
                  </a:lnTo>
                  <a:lnTo>
                    <a:pt x="860044" y="0"/>
                  </a:lnTo>
                  <a:lnTo>
                    <a:pt x="908846" y="1286"/>
                  </a:lnTo>
                  <a:lnTo>
                    <a:pt x="956934" y="5100"/>
                  </a:lnTo>
                  <a:lnTo>
                    <a:pt x="1004234" y="11372"/>
                  </a:lnTo>
                  <a:lnTo>
                    <a:pt x="1050674" y="20035"/>
                  </a:lnTo>
                  <a:lnTo>
                    <a:pt x="1096181" y="31019"/>
                  </a:lnTo>
                  <a:lnTo>
                    <a:pt x="1140684" y="44256"/>
                  </a:lnTo>
                  <a:lnTo>
                    <a:pt x="1184108" y="59677"/>
                  </a:lnTo>
                  <a:lnTo>
                    <a:pt x="1226383" y="77214"/>
                  </a:lnTo>
                  <a:lnTo>
                    <a:pt x="1267435" y="96798"/>
                  </a:lnTo>
                  <a:lnTo>
                    <a:pt x="1307191" y="118360"/>
                  </a:lnTo>
                  <a:lnTo>
                    <a:pt x="1345579" y="141832"/>
                  </a:lnTo>
                  <a:lnTo>
                    <a:pt x="1382527" y="167146"/>
                  </a:lnTo>
                  <a:lnTo>
                    <a:pt x="1417962" y="194232"/>
                  </a:lnTo>
                  <a:lnTo>
                    <a:pt x="1451812" y="223023"/>
                  </a:lnTo>
                  <a:lnTo>
                    <a:pt x="1484003" y="253449"/>
                  </a:lnTo>
                  <a:lnTo>
                    <a:pt x="1514464" y="285442"/>
                  </a:lnTo>
                  <a:lnTo>
                    <a:pt x="1543122" y="318933"/>
                  </a:lnTo>
                  <a:lnTo>
                    <a:pt x="1569904" y="353853"/>
                  </a:lnTo>
                  <a:lnTo>
                    <a:pt x="1594738" y="390135"/>
                  </a:lnTo>
                  <a:lnTo>
                    <a:pt x="1617551" y="427710"/>
                  </a:lnTo>
                  <a:lnTo>
                    <a:pt x="1638270" y="466508"/>
                  </a:lnTo>
                  <a:lnTo>
                    <a:pt x="1656824" y="506462"/>
                  </a:lnTo>
                  <a:lnTo>
                    <a:pt x="1673139" y="547502"/>
                  </a:lnTo>
                  <a:lnTo>
                    <a:pt x="1687143" y="589560"/>
                  </a:lnTo>
                  <a:lnTo>
                    <a:pt x="1698764" y="632568"/>
                  </a:lnTo>
                  <a:lnTo>
                    <a:pt x="1707929" y="676457"/>
                  </a:lnTo>
                  <a:lnTo>
                    <a:pt x="1714565" y="721158"/>
                  </a:lnTo>
                  <a:lnTo>
                    <a:pt x="1718599" y="766603"/>
                  </a:lnTo>
                  <a:lnTo>
                    <a:pt x="1719961" y="812723"/>
                  </a:lnTo>
                  <a:lnTo>
                    <a:pt x="1718599" y="858841"/>
                  </a:lnTo>
                  <a:lnTo>
                    <a:pt x="1714565" y="904283"/>
                  </a:lnTo>
                  <a:lnTo>
                    <a:pt x="1707929" y="948983"/>
                  </a:lnTo>
                  <a:lnTo>
                    <a:pt x="1698764" y="992870"/>
                  </a:lnTo>
                  <a:lnTo>
                    <a:pt x="1687143" y="1035876"/>
                  </a:lnTo>
                  <a:lnTo>
                    <a:pt x="1673139" y="1077933"/>
                  </a:lnTo>
                  <a:lnTo>
                    <a:pt x="1656824" y="1118972"/>
                  </a:lnTo>
                  <a:lnTo>
                    <a:pt x="1638270" y="1158924"/>
                  </a:lnTo>
                  <a:lnTo>
                    <a:pt x="1617551" y="1197722"/>
                  </a:lnTo>
                  <a:lnTo>
                    <a:pt x="1594738" y="1235295"/>
                  </a:lnTo>
                  <a:lnTo>
                    <a:pt x="1569904" y="1271577"/>
                  </a:lnTo>
                  <a:lnTo>
                    <a:pt x="1543122" y="1306497"/>
                  </a:lnTo>
                  <a:lnTo>
                    <a:pt x="1514464" y="1339988"/>
                  </a:lnTo>
                  <a:lnTo>
                    <a:pt x="1484003" y="1371980"/>
                  </a:lnTo>
                  <a:lnTo>
                    <a:pt x="1451812" y="1402406"/>
                  </a:lnTo>
                  <a:lnTo>
                    <a:pt x="1417962" y="1431196"/>
                  </a:lnTo>
                  <a:lnTo>
                    <a:pt x="1382527" y="1458283"/>
                  </a:lnTo>
                  <a:lnTo>
                    <a:pt x="1345579" y="1483596"/>
                  </a:lnTo>
                  <a:lnTo>
                    <a:pt x="1307191" y="1507069"/>
                  </a:lnTo>
                  <a:lnTo>
                    <a:pt x="1267435" y="1528631"/>
                  </a:lnTo>
                  <a:lnTo>
                    <a:pt x="1226383" y="1548215"/>
                  </a:lnTo>
                  <a:lnTo>
                    <a:pt x="1184108" y="1565752"/>
                  </a:lnTo>
                  <a:lnTo>
                    <a:pt x="1140684" y="1581174"/>
                  </a:lnTo>
                  <a:lnTo>
                    <a:pt x="1096181" y="1594411"/>
                  </a:lnTo>
                  <a:lnTo>
                    <a:pt x="1050674" y="1605395"/>
                  </a:lnTo>
                  <a:lnTo>
                    <a:pt x="1004234" y="1614058"/>
                  </a:lnTo>
                  <a:lnTo>
                    <a:pt x="956934" y="1620330"/>
                  </a:lnTo>
                  <a:lnTo>
                    <a:pt x="908846" y="1624144"/>
                  </a:lnTo>
                  <a:lnTo>
                    <a:pt x="860044" y="1625431"/>
                  </a:lnTo>
                  <a:lnTo>
                    <a:pt x="811240" y="1624144"/>
                  </a:lnTo>
                  <a:lnTo>
                    <a:pt x="763152" y="1620330"/>
                  </a:lnTo>
                  <a:lnTo>
                    <a:pt x="715849" y="1614058"/>
                  </a:lnTo>
                  <a:lnTo>
                    <a:pt x="669407" y="1605395"/>
                  </a:lnTo>
                  <a:lnTo>
                    <a:pt x="623896" y="1594411"/>
                  </a:lnTo>
                  <a:lnTo>
                    <a:pt x="579389" y="1581174"/>
                  </a:lnTo>
                  <a:lnTo>
                    <a:pt x="535960" y="1565752"/>
                  </a:lnTo>
                  <a:lnTo>
                    <a:pt x="493680" y="1548215"/>
                  </a:lnTo>
                  <a:lnTo>
                    <a:pt x="452623" y="1528631"/>
                  </a:lnTo>
                  <a:lnTo>
                    <a:pt x="412861" y="1507069"/>
                  </a:lnTo>
                  <a:lnTo>
                    <a:pt x="374467" y="1483596"/>
                  </a:lnTo>
                  <a:lnTo>
                    <a:pt x="337512" y="1458283"/>
                  </a:lnTo>
                  <a:lnTo>
                    <a:pt x="302071" y="1431196"/>
                  </a:lnTo>
                  <a:lnTo>
                    <a:pt x="268215" y="1402406"/>
                  </a:lnTo>
                  <a:lnTo>
                    <a:pt x="236017" y="1371980"/>
                  </a:lnTo>
                  <a:lnTo>
                    <a:pt x="205549" y="1339988"/>
                  </a:lnTo>
                  <a:lnTo>
                    <a:pt x="176885" y="1306497"/>
                  </a:lnTo>
                  <a:lnTo>
                    <a:pt x="150097" y="1271577"/>
                  </a:lnTo>
                  <a:lnTo>
                    <a:pt x="125257" y="1235295"/>
                  </a:lnTo>
                  <a:lnTo>
                    <a:pt x="102438" y="1197722"/>
                  </a:lnTo>
                  <a:lnTo>
                    <a:pt x="81713" y="1158924"/>
                  </a:lnTo>
                  <a:lnTo>
                    <a:pt x="63155" y="1118972"/>
                  </a:lnTo>
                  <a:lnTo>
                    <a:pt x="46835" y="1077933"/>
                  </a:lnTo>
                  <a:lnTo>
                    <a:pt x="32827" y="1035876"/>
                  </a:lnTo>
                  <a:lnTo>
                    <a:pt x="21202" y="992870"/>
                  </a:lnTo>
                  <a:lnTo>
                    <a:pt x="12035" y="948983"/>
                  </a:lnTo>
                  <a:lnTo>
                    <a:pt x="5397" y="904283"/>
                  </a:lnTo>
                  <a:lnTo>
                    <a:pt x="1361" y="858841"/>
                  </a:lnTo>
                  <a:lnTo>
                    <a:pt x="0" y="812723"/>
                  </a:lnTo>
                  <a:close/>
                </a:path>
              </a:pathLst>
            </a:custGeom>
            <a:noFill/>
            <a:ln w="63500">
              <a:solidFill>
                <a:srgbClr val="FF0000"/>
              </a:solidFill>
              <a:round/>
            </a:ln>
            <a:effectLst/>
          </p:spPr>
          <p:txBody>
            <a:bodyPr lIns="0" tIns="0" rIns="0" bIns="0"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1" normalizeH="0" baseline="0" noProof="0">
                <a:ln>
                  <a:noFill/>
                </a:ln>
                <a:solidFill>
                  <a:srgbClr val="000000"/>
                </a:solidFill>
                <a:effectLst/>
                <a:uLnTx/>
                <a:uFillTx/>
                <a:latin typeface="Arial"/>
                <a:ea typeface="+mn-ea"/>
                <a:cs typeface="+mn-cs"/>
              </a:endParaRPr>
            </a:p>
          </p:txBody>
        </p:sp>
      </p:grpSp>
      <p:sp>
        <p:nvSpPr>
          <p:cNvPr id="17" name="Ellipse 6">
            <a:extLst>
              <a:ext uri="{FF2B5EF4-FFF2-40B4-BE49-F238E27FC236}">
                <a16:creationId xmlns:a16="http://schemas.microsoft.com/office/drawing/2014/main" id="{C6B1212B-56E8-2037-0CF3-6224824B1138}"/>
              </a:ext>
            </a:extLst>
          </p:cNvPr>
          <p:cNvSpPr/>
          <p:nvPr/>
        </p:nvSpPr>
        <p:spPr>
          <a:xfrm>
            <a:off x="6403751" y="2366212"/>
            <a:ext cx="1403361" cy="1195182"/>
          </a:xfrm>
          <a:prstGeom prst="ellipse">
            <a:avLst/>
          </a:prstGeom>
          <a:noFill/>
          <a:ln w="63500" cap="flat" cmpd="sng" algn="ctr">
            <a:solidFill>
              <a:srgbClr val="223852"/>
            </a:solidFill>
            <a:prstDash val="solid"/>
            <a:round/>
          </a:ln>
          <a:effectLst/>
        </p:spPr>
        <p:txBody>
          <a:bodyPr lIns="90000" tIns="45000" rIns="90000" bIns="4500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1" normalizeH="0" baseline="0" noProof="0">
              <a:ln>
                <a:noFill/>
              </a:ln>
              <a:solidFill>
                <a:prstClr val="white"/>
              </a:solidFill>
              <a:effectLst/>
              <a:uLnTx/>
              <a:uFillTx/>
              <a:latin typeface="Calibri"/>
              <a:ea typeface="+mn-ea"/>
              <a:cs typeface="+mn-cs"/>
            </a:endParaRPr>
          </a:p>
        </p:txBody>
      </p:sp>
      <p:sp>
        <p:nvSpPr>
          <p:cNvPr id="18" name="Pfeil: nach oben 7">
            <a:extLst>
              <a:ext uri="{FF2B5EF4-FFF2-40B4-BE49-F238E27FC236}">
                <a16:creationId xmlns:a16="http://schemas.microsoft.com/office/drawing/2014/main" id="{81EEDD66-F2C1-B6E8-8199-EE037CA3A048}"/>
              </a:ext>
            </a:extLst>
          </p:cNvPr>
          <p:cNvSpPr/>
          <p:nvPr/>
        </p:nvSpPr>
        <p:spPr>
          <a:xfrm rot="20375400">
            <a:off x="7634829" y="3525651"/>
            <a:ext cx="316645" cy="1050224"/>
          </a:xfrm>
          <a:prstGeom prst="upArrow">
            <a:avLst>
              <a:gd name="adj1" fmla="val 39722"/>
              <a:gd name="adj2" fmla="val 50000"/>
            </a:avLst>
          </a:prstGeom>
          <a:solidFill>
            <a:srgbClr val="FF0000"/>
          </a:solidFill>
          <a:ln w="25400" cap="flat" cmpd="sng" algn="ctr">
            <a:solidFill>
              <a:srgbClr val="223852"/>
            </a:solidFill>
            <a:prstDash val="solid"/>
            <a:round/>
          </a:ln>
          <a:effectLst/>
        </p:spPr>
        <p:txBody>
          <a:bodyPr lIns="90000" tIns="45000" rIns="90000" bIns="4500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1"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8739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DCA9A-790F-796E-10F9-0F3E5E262DF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D5F287F0-BB38-A781-54D2-C563348B5619}"/>
              </a:ext>
            </a:extLst>
          </p:cNvPr>
          <p:cNvSpPr>
            <a:spLocks noGrp="1"/>
          </p:cNvSpPr>
          <p:nvPr>
            <p:ph type="ctrTitle"/>
          </p:nvPr>
        </p:nvSpPr>
        <p:spPr>
          <a:xfrm>
            <a:off x="1028698" y="2097841"/>
            <a:ext cx="10134601" cy="2387600"/>
          </a:xfrm>
        </p:spPr>
        <p:txBody>
          <a:bodyPr>
            <a:normAutofit/>
          </a:bodyPr>
          <a:lstStyle/>
          <a:p>
            <a:pPr algn="ctr"/>
            <a:r>
              <a:rPr lang="de-DE" dirty="0"/>
              <a:t>Was hat das mit Batterien zu tun?</a:t>
            </a:r>
            <a:br>
              <a:rPr lang="de-DE" dirty="0"/>
            </a:br>
            <a:endParaRPr lang="de-DE" sz="1600" dirty="0"/>
          </a:p>
        </p:txBody>
      </p:sp>
      <p:sp>
        <p:nvSpPr>
          <p:cNvPr id="2" name="Untertitel 1">
            <a:extLst>
              <a:ext uri="{FF2B5EF4-FFF2-40B4-BE49-F238E27FC236}">
                <a16:creationId xmlns:a16="http://schemas.microsoft.com/office/drawing/2014/main" id="{7AB9940D-326B-745E-3A47-FCC8D3565E87}"/>
              </a:ext>
            </a:extLst>
          </p:cNvPr>
          <p:cNvSpPr>
            <a:spLocks noGrp="1"/>
          </p:cNvSpPr>
          <p:nvPr>
            <p:ph type="subTitle" idx="1"/>
          </p:nvPr>
        </p:nvSpPr>
        <p:spPr>
          <a:xfrm>
            <a:off x="1523999" y="2271999"/>
            <a:ext cx="9144000" cy="516834"/>
          </a:xfrm>
        </p:spPr>
        <p:txBody>
          <a:bodyPr>
            <a:normAutofit fontScale="92500" lnSpcReduction="10000"/>
          </a:bodyPr>
          <a:lstStyle/>
          <a:p>
            <a:pPr algn="ctr"/>
            <a:r>
              <a:rPr lang="de-DE" sz="3600" dirty="0"/>
              <a:t>Einordnung</a:t>
            </a:r>
          </a:p>
        </p:txBody>
      </p:sp>
    </p:spTree>
    <p:extLst>
      <p:ext uri="{BB962C8B-B14F-4D97-AF65-F5344CB8AC3E}">
        <p14:creationId xmlns:p14="http://schemas.microsoft.com/office/powerpoint/2010/main" val="954816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24E312A-CA5E-D720-C45B-4A51070553F1}"/>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1. Wertschöpfung durch zirkulär designte Batterien</a:t>
            </a:r>
          </a:p>
        </p:txBody>
      </p:sp>
      <p:sp>
        <p:nvSpPr>
          <p:cNvPr id="5" name="Foliennummernplatzhalter 4">
            <a:extLst>
              <a:ext uri="{FF2B5EF4-FFF2-40B4-BE49-F238E27FC236}">
                <a16:creationId xmlns:a16="http://schemas.microsoft.com/office/drawing/2014/main" id="{EDBCEF9F-5348-14CE-81E6-7C96FDBB1136}"/>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17</a:t>
            </a:fld>
            <a:endParaRPr lang="de-DE" dirty="0"/>
          </a:p>
        </p:txBody>
      </p:sp>
      <p:sp>
        <p:nvSpPr>
          <p:cNvPr id="8" name="Rounded Rectangle 4">
            <a:extLst>
              <a:ext uri="{FF2B5EF4-FFF2-40B4-BE49-F238E27FC236}">
                <a16:creationId xmlns:a16="http://schemas.microsoft.com/office/drawing/2014/main" id="{B749C6F7-FAB1-2BE1-8F17-6D811B66603C}"/>
              </a:ext>
            </a:extLst>
          </p:cNvPr>
          <p:cNvSpPr/>
          <p:nvPr/>
        </p:nvSpPr>
        <p:spPr>
          <a:xfrm>
            <a:off x="961900" y="833655"/>
            <a:ext cx="9679799" cy="548641"/>
          </a:xfrm>
          <a:prstGeom prst="roundRect">
            <a:avLst/>
          </a:prstGeom>
          <a:solidFill>
            <a:srgbClr val="EDF4F9"/>
          </a:solidFill>
          <a:ln>
            <a:solidFill>
              <a:srgbClr val="78787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a:pPr>
            <a:r>
              <a:rPr>
                <a:solidFill>
                  <a:schemeClr val="tx1"/>
                </a:solidFill>
              </a:rPr>
              <a:t>Die Batterieindustrie vollzieht derzeit den Übergang von einem linearen Ressourcenverbrauch hin zu einer regenerativen Wertschöpfung.</a:t>
            </a:r>
          </a:p>
        </p:txBody>
      </p:sp>
      <p:pic>
        <p:nvPicPr>
          <p:cNvPr id="9" name="Grafik 8">
            <a:extLst>
              <a:ext uri="{FF2B5EF4-FFF2-40B4-BE49-F238E27FC236}">
                <a16:creationId xmlns:a16="http://schemas.microsoft.com/office/drawing/2014/main" id="{C296C508-0E64-82D9-FCD9-C55C237C3F08}"/>
              </a:ext>
            </a:extLst>
          </p:cNvPr>
          <p:cNvPicPr>
            <a:picLocks noChangeAspect="1"/>
          </p:cNvPicPr>
          <p:nvPr/>
        </p:nvPicPr>
        <p:blipFill>
          <a:blip r:embed="rId2"/>
          <a:stretch>
            <a:fillRect/>
          </a:stretch>
        </p:blipFill>
        <p:spPr>
          <a:xfrm>
            <a:off x="1336051" y="1456767"/>
            <a:ext cx="9091398" cy="5332352"/>
          </a:xfrm>
          <a:prstGeom prst="rect">
            <a:avLst/>
          </a:prstGeom>
        </p:spPr>
      </p:pic>
      <p:sp>
        <p:nvSpPr>
          <p:cNvPr id="12" name="TextBox 5">
            <a:extLst>
              <a:ext uri="{FF2B5EF4-FFF2-40B4-BE49-F238E27FC236}">
                <a16:creationId xmlns:a16="http://schemas.microsoft.com/office/drawing/2014/main" id="{5D2DE239-D303-CCAF-417E-A7CCFFF17D68}"/>
              </a:ext>
            </a:extLst>
          </p:cNvPr>
          <p:cNvSpPr txBox="1"/>
          <p:nvPr/>
        </p:nvSpPr>
        <p:spPr>
          <a:xfrm>
            <a:off x="8264935" y="6636134"/>
            <a:ext cx="2249334" cy="246221"/>
          </a:xfrm>
          <a:prstGeom prst="rect">
            <a:avLst/>
          </a:prstGeom>
          <a:noFill/>
        </p:spPr>
        <p:txBody>
          <a:bodyPr wrap="none">
            <a:spAutoFit/>
          </a:bodyPr>
          <a:lstStyle/>
          <a:p>
            <a:pPr>
              <a:defRPr sz="1000"/>
            </a:pPr>
            <a:r>
              <a:t>Quelle: </a:t>
            </a:r>
            <a:r>
              <a:rPr lang="de-DE"/>
              <a:t>Ellen MacArthur Foundation</a:t>
            </a:r>
            <a:endParaRPr/>
          </a:p>
        </p:txBody>
      </p:sp>
    </p:spTree>
    <p:extLst>
      <p:ext uri="{BB962C8B-B14F-4D97-AF65-F5344CB8AC3E}">
        <p14:creationId xmlns:p14="http://schemas.microsoft.com/office/powerpoint/2010/main" val="3327289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DABCB-C774-1AA2-878C-73BF2924076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00F7146-A86E-B36B-AA30-06CF8A671ECC}"/>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a:t>2. Der große Wandel</a:t>
            </a:r>
          </a:p>
        </p:txBody>
      </p:sp>
      <p:sp>
        <p:nvSpPr>
          <p:cNvPr id="5" name="Foliennummernplatzhalter 4">
            <a:extLst>
              <a:ext uri="{FF2B5EF4-FFF2-40B4-BE49-F238E27FC236}">
                <a16:creationId xmlns:a16="http://schemas.microsoft.com/office/drawing/2014/main" id="{E96B17FD-3CBC-C2D3-AD29-57DAD3E6E2E7}"/>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18</a:t>
            </a:fld>
            <a:endParaRPr lang="de-DE" dirty="0"/>
          </a:p>
        </p:txBody>
      </p:sp>
      <p:sp>
        <p:nvSpPr>
          <p:cNvPr id="2" name="TextBox 3">
            <a:extLst>
              <a:ext uri="{FF2B5EF4-FFF2-40B4-BE49-F238E27FC236}">
                <a16:creationId xmlns:a16="http://schemas.microsoft.com/office/drawing/2014/main" id="{879C3090-CC0B-CE64-17AC-D099B141B392}"/>
              </a:ext>
            </a:extLst>
          </p:cNvPr>
          <p:cNvSpPr txBox="1"/>
          <p:nvPr/>
        </p:nvSpPr>
        <p:spPr>
          <a:xfrm>
            <a:off x="457200" y="822960"/>
            <a:ext cx="5760720" cy="5212080"/>
          </a:xfrm>
          <a:prstGeom prst="rect">
            <a:avLst/>
          </a:prstGeom>
          <a:noFill/>
        </p:spPr>
        <p:txBody>
          <a:bodyPr wrap="none">
            <a:spAutoFit/>
          </a:bodyPr>
          <a:lstStyle/>
          <a:p>
            <a:pPr>
              <a:defRPr sz="2100"/>
            </a:pPr>
            <a:r>
              <a:rPr dirty="0"/>
              <a:t>• Industrielle Revolution: </a:t>
            </a:r>
            <a:r>
              <a:rPr dirty="0" err="1"/>
              <a:t>Optimierung</a:t>
            </a:r>
            <a:r>
              <a:rPr dirty="0"/>
              <a:t> der </a:t>
            </a:r>
            <a:r>
              <a:rPr dirty="0" err="1"/>
              <a:t>Rohstoffgewinnung</a:t>
            </a:r>
            <a:endParaRPr dirty="0"/>
          </a:p>
          <a:p>
            <a:pPr>
              <a:defRPr sz="2100"/>
            </a:pPr>
            <a:r>
              <a:rPr dirty="0"/>
              <a:t>• 21. </a:t>
            </a:r>
            <a:r>
              <a:rPr dirty="0" err="1"/>
              <a:t>Jahrhundert</a:t>
            </a:r>
            <a:r>
              <a:rPr dirty="0"/>
              <a:t>: </a:t>
            </a:r>
            <a:r>
              <a:rPr dirty="0" err="1"/>
              <a:t>Optimierung</a:t>
            </a:r>
            <a:r>
              <a:rPr dirty="0"/>
              <a:t> der </a:t>
            </a:r>
            <a:r>
              <a:rPr dirty="0" err="1"/>
              <a:t>Ressourcenproduktivität</a:t>
            </a:r>
            <a:endParaRPr dirty="0"/>
          </a:p>
          <a:p>
            <a:pPr>
              <a:defRPr sz="2100"/>
            </a:pPr>
            <a:r>
              <a:rPr dirty="0"/>
              <a:t>• Zukunft: Regeneration des </a:t>
            </a:r>
            <a:r>
              <a:rPr dirty="0" err="1"/>
              <a:t>natürlichen</a:t>
            </a:r>
            <a:r>
              <a:rPr dirty="0"/>
              <a:t>, </a:t>
            </a:r>
            <a:r>
              <a:rPr dirty="0" err="1"/>
              <a:t>technischen</a:t>
            </a:r>
            <a:r>
              <a:rPr dirty="0"/>
              <a:t> und </a:t>
            </a:r>
            <a:r>
              <a:rPr dirty="0" err="1"/>
              <a:t>sozialen</a:t>
            </a:r>
            <a:r>
              <a:rPr dirty="0"/>
              <a:t> </a:t>
            </a:r>
            <a:r>
              <a:rPr dirty="0" err="1"/>
              <a:t>Kapitals</a:t>
            </a:r>
            <a:endParaRPr dirty="0"/>
          </a:p>
        </p:txBody>
      </p:sp>
      <p:sp>
        <p:nvSpPr>
          <p:cNvPr id="4" name="TextBox 5">
            <a:extLst>
              <a:ext uri="{FF2B5EF4-FFF2-40B4-BE49-F238E27FC236}">
                <a16:creationId xmlns:a16="http://schemas.microsoft.com/office/drawing/2014/main" id="{4DC8A8E6-D025-8364-3928-8D35FEC2D6F3}"/>
              </a:ext>
            </a:extLst>
          </p:cNvPr>
          <p:cNvSpPr txBox="1"/>
          <p:nvPr/>
        </p:nvSpPr>
        <p:spPr>
          <a:xfrm>
            <a:off x="368133" y="6534064"/>
            <a:ext cx="10972800" cy="182880"/>
          </a:xfrm>
          <a:prstGeom prst="rect">
            <a:avLst/>
          </a:prstGeom>
          <a:noFill/>
        </p:spPr>
        <p:txBody>
          <a:bodyPr wrap="none">
            <a:spAutoFit/>
          </a:bodyPr>
          <a:lstStyle/>
          <a:p>
            <a:pPr>
              <a:defRPr sz="1000"/>
            </a:pPr>
            <a:r>
              <a:t>Quellen: IEA Global EV Outlook (2024); EU-Batterieverordnung (EU 2023/1542); Battery Pass; Ellen MacArthur Foundation.</a:t>
            </a:r>
          </a:p>
        </p:txBody>
      </p:sp>
      <p:graphicFrame>
        <p:nvGraphicFramePr>
          <p:cNvPr id="6" name="Tabelle 5">
            <a:extLst>
              <a:ext uri="{FF2B5EF4-FFF2-40B4-BE49-F238E27FC236}">
                <a16:creationId xmlns:a16="http://schemas.microsoft.com/office/drawing/2014/main" id="{30456AFF-D94E-DE1E-2B85-3ED3C9EF3AA2}"/>
              </a:ext>
            </a:extLst>
          </p:cNvPr>
          <p:cNvGraphicFramePr>
            <a:graphicFrameLocks noGrp="1"/>
          </p:cNvGraphicFramePr>
          <p:nvPr>
            <p:extLst>
              <p:ext uri="{D42A27DB-BD31-4B8C-83A1-F6EECF244321}">
                <p14:modId xmlns:p14="http://schemas.microsoft.com/office/powerpoint/2010/main" val="978781759"/>
              </p:ext>
            </p:extLst>
          </p:nvPr>
        </p:nvGraphicFramePr>
        <p:xfrm>
          <a:off x="457200" y="2025403"/>
          <a:ext cx="11277600" cy="3758354"/>
        </p:xfrm>
        <a:graphic>
          <a:graphicData uri="http://schemas.openxmlformats.org/drawingml/2006/table">
            <a:tbl>
              <a:tblPr firstRow="1" firstCol="1" bandRow="1">
                <a:tableStyleId>{5C22544A-7EE6-4342-B048-85BDC9FD1C3A}</a:tableStyleId>
              </a:tblPr>
              <a:tblGrid>
                <a:gridCol w="1923143">
                  <a:extLst>
                    <a:ext uri="{9D8B030D-6E8A-4147-A177-3AD203B41FA5}">
                      <a16:colId xmlns:a16="http://schemas.microsoft.com/office/drawing/2014/main" val="791810326"/>
                    </a:ext>
                  </a:extLst>
                </a:gridCol>
                <a:gridCol w="3715657">
                  <a:extLst>
                    <a:ext uri="{9D8B030D-6E8A-4147-A177-3AD203B41FA5}">
                      <a16:colId xmlns:a16="http://schemas.microsoft.com/office/drawing/2014/main" val="3626425901"/>
                    </a:ext>
                  </a:extLst>
                </a:gridCol>
                <a:gridCol w="3077029">
                  <a:extLst>
                    <a:ext uri="{9D8B030D-6E8A-4147-A177-3AD203B41FA5}">
                      <a16:colId xmlns:a16="http://schemas.microsoft.com/office/drawing/2014/main" val="2127647451"/>
                    </a:ext>
                  </a:extLst>
                </a:gridCol>
                <a:gridCol w="2561771">
                  <a:extLst>
                    <a:ext uri="{9D8B030D-6E8A-4147-A177-3AD203B41FA5}">
                      <a16:colId xmlns:a16="http://schemas.microsoft.com/office/drawing/2014/main" val="1196362065"/>
                    </a:ext>
                  </a:extLst>
                </a:gridCol>
              </a:tblGrid>
              <a:tr h="414818">
                <a:tc>
                  <a:txBody>
                    <a:bodyPr/>
                    <a:lstStyle/>
                    <a:p>
                      <a:pPr algn="ctr">
                        <a:lnSpc>
                          <a:spcPct val="115000"/>
                        </a:lnSpc>
                        <a:spcAft>
                          <a:spcPts val="800"/>
                        </a:spcAft>
                        <a:buNone/>
                      </a:pPr>
                      <a:r>
                        <a:rPr lang="de-DE" sz="1800" kern="0">
                          <a:effectLst/>
                        </a:rPr>
                        <a:t>Modell</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800" kern="0" dirty="0">
                          <a:effectLst/>
                        </a:rPr>
                        <a:t>Logik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800" kern="0">
                          <a:effectLst/>
                        </a:rPr>
                        <a:t>Beispiel „Batterie“</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800" kern="0">
                          <a:effectLst/>
                        </a:rPr>
                        <a:t>Einschränkung</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3613616"/>
                  </a:ext>
                </a:extLst>
              </a:tr>
              <a:tr h="1213470">
                <a:tc>
                  <a:txBody>
                    <a:bodyPr/>
                    <a:lstStyle/>
                    <a:p>
                      <a:pPr algn="ctr">
                        <a:lnSpc>
                          <a:spcPct val="115000"/>
                        </a:lnSpc>
                        <a:spcAft>
                          <a:spcPts val="800"/>
                        </a:spcAft>
                        <a:buNone/>
                      </a:pPr>
                      <a:r>
                        <a:rPr lang="de-DE" sz="1800" kern="0">
                          <a:effectLst/>
                        </a:rPr>
                        <a:t>Linear</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dirty="0">
                          <a:effectLst/>
                        </a:rPr>
                        <a:t>Material gewinnen → herstellen → nutzen → entsorgen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Batteriematerialien werden gewonnen, einmal verwendet und anschließend als Abfall behandelt</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Hohe Ressourcenabhängigkeit</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62585103"/>
                  </a:ext>
                </a:extLst>
              </a:tr>
              <a:tr h="814204">
                <a:tc>
                  <a:txBody>
                    <a:bodyPr/>
                    <a:lstStyle/>
                    <a:p>
                      <a:pPr algn="ctr">
                        <a:lnSpc>
                          <a:spcPct val="115000"/>
                        </a:lnSpc>
                        <a:spcAft>
                          <a:spcPts val="800"/>
                        </a:spcAft>
                        <a:buNone/>
                      </a:pPr>
                      <a:r>
                        <a:rPr lang="de-DE" sz="1800" kern="0">
                          <a:effectLst/>
                        </a:rPr>
                        <a:t>Recyclingbasiert</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dirty="0">
                          <a:effectLst/>
                        </a:rPr>
                        <a:t>Material  gewinnen → herstellen → nutzen → recyceln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Metalle werden am Ende der Lebensdauer zurückgewonnen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Verliert oft an Wert vor dem Recycling</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83587463"/>
                  </a:ext>
                </a:extLst>
              </a:tr>
              <a:tr h="1213470">
                <a:tc>
                  <a:txBody>
                    <a:bodyPr/>
                    <a:lstStyle/>
                    <a:p>
                      <a:pPr algn="ctr">
                        <a:lnSpc>
                          <a:spcPct val="115000"/>
                        </a:lnSpc>
                        <a:spcAft>
                          <a:spcPts val="800"/>
                        </a:spcAft>
                        <a:buNone/>
                      </a:pPr>
                      <a:r>
                        <a:rPr lang="de-DE" sz="1800" kern="0" dirty="0">
                          <a:effectLst/>
                        </a:rPr>
                        <a:t>Zirkuläre Wirtschaft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dirty="0">
                          <a:effectLst/>
                        </a:rPr>
                        <a:t>Zirkuläres Design → für alle Nutzungen → reparieren → umfunktionieren → zurückgewinnen → regenerieren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dirty="0">
                          <a:effectLst/>
                        </a:rPr>
                        <a:t>Batterie, die für Diagnose, Reparatur, Weiterverwendung und Materialrückgewinnung konzipiert ist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dirty="0">
                          <a:effectLst/>
                        </a:rPr>
                        <a:t>Erfordert Daten, Design, Zusammenarbeit und Änderungen der Geschäftsmodelle</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65054486"/>
                  </a:ext>
                </a:extLst>
              </a:tr>
            </a:tbl>
          </a:graphicData>
        </a:graphic>
      </p:graphicFrame>
      <p:sp>
        <p:nvSpPr>
          <p:cNvPr id="7" name="Textfeld 6">
            <a:extLst>
              <a:ext uri="{FF2B5EF4-FFF2-40B4-BE49-F238E27FC236}">
                <a16:creationId xmlns:a16="http://schemas.microsoft.com/office/drawing/2014/main" id="{DBBC88D9-4C96-C048-AADA-9A198DC325D5}"/>
              </a:ext>
            </a:extLst>
          </p:cNvPr>
          <p:cNvSpPr txBox="1"/>
          <p:nvPr/>
        </p:nvSpPr>
        <p:spPr>
          <a:xfrm>
            <a:off x="227567" y="5945711"/>
            <a:ext cx="11519065" cy="426399"/>
          </a:xfrm>
          <a:prstGeom prst="rect">
            <a:avLst/>
          </a:prstGeom>
          <a:noFill/>
        </p:spPr>
        <p:txBody>
          <a:bodyPr wrap="square">
            <a:spAutoFit/>
          </a:bodyPr>
          <a:lstStyle/>
          <a:p>
            <a:pPr marL="342900" indent="-342900" algn="ctr">
              <a:lnSpc>
                <a:spcPct val="115000"/>
              </a:lnSpc>
              <a:spcAft>
                <a:spcPts val="800"/>
              </a:spcAft>
              <a:buFont typeface="Wingdings" pitchFamily="2" charset="2"/>
              <a:buChar char="Ø"/>
            </a:pPr>
            <a:r>
              <a:rPr lang="de-DE" sz="2000" b="1" kern="0" dirty="0">
                <a:effectLst/>
                <a:latin typeface="Times New Roman" panose="02020603050405020304" pitchFamily="18" charset="0"/>
                <a:ea typeface="Times New Roman" panose="02020603050405020304" pitchFamily="18" charset="0"/>
                <a:cs typeface="Times New Roman" panose="02020603050405020304" pitchFamily="18" charset="0"/>
              </a:rPr>
              <a:t>Zirkularität zielt darauf ab, die Eigenschaften </a:t>
            </a:r>
            <a:r>
              <a:rPr lang="de-DE" sz="2000" b="1" kern="0" dirty="0">
                <a:latin typeface="Times New Roman" panose="02020603050405020304" pitchFamily="18" charset="0"/>
                <a:ea typeface="Times New Roman" panose="02020603050405020304" pitchFamily="18" charset="0"/>
                <a:cs typeface="Times New Roman" panose="02020603050405020304" pitchFamily="18" charset="0"/>
              </a:rPr>
              <a:t>und </a:t>
            </a:r>
            <a:r>
              <a:rPr lang="de-DE" sz="2000" b="1" kern="0" dirty="0">
                <a:effectLst/>
                <a:latin typeface="Times New Roman" panose="02020603050405020304" pitchFamily="18" charset="0"/>
                <a:ea typeface="Times New Roman" panose="02020603050405020304" pitchFamily="18" charset="0"/>
                <a:cs typeface="Times New Roman" panose="02020603050405020304" pitchFamily="18" charset="0"/>
              </a:rPr>
              <a:t>den Wert gewonnener Materialien zu erhalten</a:t>
            </a:r>
            <a:endParaRPr lang="de-DE" sz="20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50171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F6D80-8D5D-7280-3106-986E5CE7A6F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A41A878-134F-B710-0AC5-E1E49AA2124C}"/>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3. Das erste Konzept: „Cradle-to-Cradle“ </a:t>
            </a:r>
          </a:p>
        </p:txBody>
      </p:sp>
      <p:sp>
        <p:nvSpPr>
          <p:cNvPr id="5" name="Foliennummernplatzhalter 4">
            <a:extLst>
              <a:ext uri="{FF2B5EF4-FFF2-40B4-BE49-F238E27FC236}">
                <a16:creationId xmlns:a16="http://schemas.microsoft.com/office/drawing/2014/main" id="{F13F0ED0-07FE-BFFF-52FC-15EB363B112B}"/>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19</a:t>
            </a:fld>
            <a:endParaRPr lang="de-DE" dirty="0"/>
          </a:p>
        </p:txBody>
      </p:sp>
      <p:pic>
        <p:nvPicPr>
          <p:cNvPr id="2" name="Grafik 1">
            <a:extLst>
              <a:ext uri="{FF2B5EF4-FFF2-40B4-BE49-F238E27FC236}">
                <a16:creationId xmlns:a16="http://schemas.microsoft.com/office/drawing/2014/main" id="{2CA03D5C-062E-B7BA-CBF9-A5EE3F3B12A9}"/>
              </a:ext>
            </a:extLst>
          </p:cNvPr>
          <p:cNvPicPr>
            <a:picLocks noChangeAspect="1"/>
          </p:cNvPicPr>
          <p:nvPr/>
        </p:nvPicPr>
        <p:blipFill>
          <a:blip r:embed="rId2"/>
          <a:stretch>
            <a:fillRect/>
          </a:stretch>
        </p:blipFill>
        <p:spPr>
          <a:xfrm>
            <a:off x="938152" y="876655"/>
            <a:ext cx="9797143" cy="5942664"/>
          </a:xfrm>
          <a:prstGeom prst="rect">
            <a:avLst/>
          </a:prstGeom>
        </p:spPr>
      </p:pic>
      <p:sp>
        <p:nvSpPr>
          <p:cNvPr id="4" name="TextBox 5">
            <a:extLst>
              <a:ext uri="{FF2B5EF4-FFF2-40B4-BE49-F238E27FC236}">
                <a16:creationId xmlns:a16="http://schemas.microsoft.com/office/drawing/2014/main" id="{9604A72C-4EF5-0526-0001-022EA7F7FAB6}"/>
              </a:ext>
            </a:extLst>
          </p:cNvPr>
          <p:cNvSpPr txBox="1"/>
          <p:nvPr/>
        </p:nvSpPr>
        <p:spPr>
          <a:xfrm>
            <a:off x="498171" y="6475002"/>
            <a:ext cx="2399408" cy="246221"/>
          </a:xfrm>
          <a:prstGeom prst="rect">
            <a:avLst/>
          </a:prstGeom>
          <a:noFill/>
        </p:spPr>
        <p:txBody>
          <a:bodyPr wrap="square">
            <a:spAutoFit/>
          </a:bodyPr>
          <a:lstStyle/>
          <a:p>
            <a:pPr>
              <a:defRPr sz="1000"/>
            </a:pPr>
            <a:r>
              <a:t>Quelle:</a:t>
            </a:r>
            <a:r>
              <a:rPr lang="de-DE" sz="1000"/>
              <a:t> https://c2ccertified.org/ </a:t>
            </a:r>
            <a:endParaRPr/>
          </a:p>
        </p:txBody>
      </p:sp>
      <p:sp>
        <p:nvSpPr>
          <p:cNvPr id="7" name="Textfeld 6">
            <a:extLst>
              <a:ext uri="{FF2B5EF4-FFF2-40B4-BE49-F238E27FC236}">
                <a16:creationId xmlns:a16="http://schemas.microsoft.com/office/drawing/2014/main" id="{DDEB77D9-8550-79B3-1530-0B6A6F32702C}"/>
              </a:ext>
            </a:extLst>
          </p:cNvPr>
          <p:cNvSpPr txBox="1"/>
          <p:nvPr/>
        </p:nvSpPr>
        <p:spPr>
          <a:xfrm>
            <a:off x="498171" y="5627402"/>
            <a:ext cx="2304406" cy="707886"/>
          </a:xfrm>
          <a:prstGeom prst="rect">
            <a:avLst/>
          </a:prstGeom>
          <a:solidFill>
            <a:schemeClr val="accent5">
              <a:lumMod val="40000"/>
              <a:lumOff val="60000"/>
            </a:schemeClr>
          </a:solidFill>
        </p:spPr>
        <p:txBody>
          <a:bodyPr wrap="square">
            <a:spAutoFit/>
          </a:bodyPr>
          <a:lstStyle/>
          <a:p>
            <a:pPr>
              <a:defRPr sz="2000"/>
            </a:pPr>
            <a:r>
              <a:rPr lang="de-DE" dirty="0"/>
              <a:t>• Abfall = Nährstoff</a:t>
            </a:r>
          </a:p>
          <a:p>
            <a:pPr>
              <a:defRPr sz="2000"/>
            </a:pPr>
            <a:r>
              <a:rPr lang="de-DE" dirty="0"/>
              <a:t>• Zwei Kreisläufe</a:t>
            </a:r>
          </a:p>
        </p:txBody>
      </p:sp>
      <p:sp>
        <p:nvSpPr>
          <p:cNvPr id="9" name="Textfeld 8">
            <a:extLst>
              <a:ext uri="{FF2B5EF4-FFF2-40B4-BE49-F238E27FC236}">
                <a16:creationId xmlns:a16="http://schemas.microsoft.com/office/drawing/2014/main" id="{C3E72551-174E-9535-4EFF-436FAF184C2C}"/>
              </a:ext>
            </a:extLst>
          </p:cNvPr>
          <p:cNvSpPr txBox="1"/>
          <p:nvPr/>
        </p:nvSpPr>
        <p:spPr>
          <a:xfrm>
            <a:off x="2802577" y="5627402"/>
            <a:ext cx="2724016" cy="707886"/>
          </a:xfrm>
          <a:prstGeom prst="rect">
            <a:avLst/>
          </a:prstGeom>
          <a:solidFill>
            <a:schemeClr val="accent5">
              <a:lumMod val="40000"/>
              <a:lumOff val="60000"/>
            </a:schemeClr>
          </a:solidFill>
        </p:spPr>
        <p:txBody>
          <a:bodyPr wrap="square" lIns="0" rIns="0">
            <a:spAutoFit/>
          </a:bodyPr>
          <a:lstStyle/>
          <a:p>
            <a:pPr>
              <a:defRPr sz="2000"/>
            </a:pPr>
            <a:r>
              <a:rPr lang="de-DE" dirty="0"/>
              <a:t>• Materialgesundheit</a:t>
            </a:r>
          </a:p>
          <a:p>
            <a:pPr>
              <a:defRPr sz="2000"/>
            </a:pPr>
            <a:r>
              <a:rPr lang="de-DE" dirty="0"/>
              <a:t>• Design: </a:t>
            </a:r>
            <a:r>
              <a:rPr lang="de-DE" dirty="0" err="1"/>
              <a:t>xVerwendungen</a:t>
            </a:r>
            <a:endParaRPr lang="de-DE" dirty="0"/>
          </a:p>
        </p:txBody>
      </p:sp>
    </p:spTree>
    <p:extLst>
      <p:ext uri="{BB962C8B-B14F-4D97-AF65-F5344CB8AC3E}">
        <p14:creationId xmlns:p14="http://schemas.microsoft.com/office/powerpoint/2010/main" val="1829862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1D553-E47A-BC36-21A4-5888DAC1AFAD}"/>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9B603EB4-9FE6-9798-BDE2-D289AF21563A}"/>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4. Darstellung der Ellen-MacArthur-Stiftung</a:t>
            </a:r>
          </a:p>
        </p:txBody>
      </p:sp>
      <p:sp>
        <p:nvSpPr>
          <p:cNvPr id="5" name="Foliennummernplatzhalter 4">
            <a:extLst>
              <a:ext uri="{FF2B5EF4-FFF2-40B4-BE49-F238E27FC236}">
                <a16:creationId xmlns:a16="http://schemas.microsoft.com/office/drawing/2014/main" id="{9823CF36-CD53-4A68-7BB2-B686548E158C}"/>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20</a:t>
            </a:fld>
            <a:endParaRPr lang="de-DE" dirty="0"/>
          </a:p>
        </p:txBody>
      </p:sp>
      <p:pic>
        <p:nvPicPr>
          <p:cNvPr id="2" name="Grafik 1" descr="https://content.ellenmacarthurfoundation.org/m/49c4d7d7545f580a/original/Circular-economy-butterfly-diagram.png?_gl=1*1yvl1w6*_gcl_au*MTM1NjUwNzgxNC4xNzgzMjY1NTU4*_ga*OTYwMDU0MzMyLjE3ODMyNjU0Njg.*_ga_V32N675KJX*czE3ODMyNjc1ODckbzIkZzEkdDE3ODMyNjc1ODckajYwJGwwJGgw">
            <a:extLst>
              <a:ext uri="{FF2B5EF4-FFF2-40B4-BE49-F238E27FC236}">
                <a16:creationId xmlns:a16="http://schemas.microsoft.com/office/drawing/2014/main" id="{529E1431-BEB6-2498-3132-4B23EC33FFC4}"/>
              </a:ext>
            </a:extLst>
          </p:cNvPr>
          <p:cNvPicPr>
            <a:picLocks noChangeAspect="1"/>
          </p:cNvPicPr>
          <p:nvPr/>
        </p:nvPicPr>
        <p:blipFill>
          <a:blip r:embed="rId2"/>
          <a:stretch>
            <a:fillRect/>
          </a:stretch>
        </p:blipFill>
        <p:spPr>
          <a:xfrm>
            <a:off x="1128156" y="789323"/>
            <a:ext cx="8906493" cy="5943002"/>
          </a:xfrm>
          <a:prstGeom prst="rect">
            <a:avLst/>
          </a:prstGeom>
        </p:spPr>
      </p:pic>
      <p:sp>
        <p:nvSpPr>
          <p:cNvPr id="4" name="TextBox 5">
            <a:extLst>
              <a:ext uri="{FF2B5EF4-FFF2-40B4-BE49-F238E27FC236}">
                <a16:creationId xmlns:a16="http://schemas.microsoft.com/office/drawing/2014/main" id="{E8811706-661C-7199-A7AD-E6B6C5C15853}"/>
              </a:ext>
            </a:extLst>
          </p:cNvPr>
          <p:cNvSpPr txBox="1"/>
          <p:nvPr/>
        </p:nvSpPr>
        <p:spPr>
          <a:xfrm>
            <a:off x="9652406" y="6543162"/>
            <a:ext cx="2565663" cy="246221"/>
          </a:xfrm>
          <a:prstGeom prst="rect">
            <a:avLst/>
          </a:prstGeom>
          <a:noFill/>
        </p:spPr>
        <p:txBody>
          <a:bodyPr wrap="square">
            <a:spAutoFit/>
          </a:bodyPr>
          <a:lstStyle/>
          <a:p>
            <a:pPr>
              <a:defRPr sz="1000"/>
            </a:pPr>
            <a:r>
              <a:t>Quelle: </a:t>
            </a:r>
            <a:r>
              <a:rPr lang="de-DE"/>
              <a:t>Ellen MacArthur Foundation</a:t>
            </a:r>
            <a:endParaRPr/>
          </a:p>
        </p:txBody>
      </p:sp>
    </p:spTree>
    <p:extLst>
      <p:ext uri="{BB962C8B-B14F-4D97-AF65-F5344CB8AC3E}">
        <p14:creationId xmlns:p14="http://schemas.microsoft.com/office/powerpoint/2010/main" val="3948018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B8651-2BE9-A806-E34E-C21C5FAD5A4C}"/>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905BBEED-A9A1-8966-447A-778C8CF10A73}"/>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5. Globale Triebkräfte für zirkuläres Wirtschaften</a:t>
            </a:r>
          </a:p>
        </p:txBody>
      </p:sp>
      <p:sp>
        <p:nvSpPr>
          <p:cNvPr id="5" name="Foliennummernplatzhalter 4">
            <a:extLst>
              <a:ext uri="{FF2B5EF4-FFF2-40B4-BE49-F238E27FC236}">
                <a16:creationId xmlns:a16="http://schemas.microsoft.com/office/drawing/2014/main" id="{B451FF84-F642-6C1A-D4CF-655A85246AC9}"/>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21</a:t>
            </a:fld>
            <a:endParaRPr lang="de-DE" dirty="0"/>
          </a:p>
        </p:txBody>
      </p:sp>
      <p:sp>
        <p:nvSpPr>
          <p:cNvPr id="2" name="TextBox 3">
            <a:extLst>
              <a:ext uri="{FF2B5EF4-FFF2-40B4-BE49-F238E27FC236}">
                <a16:creationId xmlns:a16="http://schemas.microsoft.com/office/drawing/2014/main" id="{E1C9E443-C210-5637-C150-00DD54F72BFE}"/>
              </a:ext>
            </a:extLst>
          </p:cNvPr>
          <p:cNvSpPr txBox="1"/>
          <p:nvPr/>
        </p:nvSpPr>
        <p:spPr>
          <a:xfrm>
            <a:off x="2417313" y="1011314"/>
            <a:ext cx="6023302" cy="2031325"/>
          </a:xfrm>
          <a:prstGeom prst="rect">
            <a:avLst/>
          </a:prstGeom>
          <a:noFill/>
        </p:spPr>
        <p:txBody>
          <a:bodyPr wrap="square">
            <a:spAutoFit/>
          </a:bodyPr>
          <a:lstStyle/>
          <a:p>
            <a:pPr>
              <a:defRPr sz="2100"/>
            </a:pPr>
            <a:r>
              <a:rPr dirty="0"/>
              <a:t>• </a:t>
            </a:r>
            <a:r>
              <a:rPr dirty="0" err="1"/>
              <a:t>Elektrifizierung</a:t>
            </a:r>
            <a:endParaRPr dirty="0"/>
          </a:p>
          <a:p>
            <a:pPr>
              <a:defRPr sz="2100"/>
            </a:pPr>
            <a:r>
              <a:rPr dirty="0"/>
              <a:t>• </a:t>
            </a:r>
            <a:r>
              <a:rPr lang="de-DE" dirty="0"/>
              <a:t>endliche, </a:t>
            </a:r>
            <a:r>
              <a:rPr dirty="0" err="1"/>
              <a:t>Kritische</a:t>
            </a:r>
            <a:r>
              <a:rPr dirty="0"/>
              <a:t> </a:t>
            </a:r>
            <a:r>
              <a:rPr dirty="0" err="1"/>
              <a:t>Rohstoffe</a:t>
            </a:r>
            <a:endParaRPr dirty="0"/>
          </a:p>
          <a:p>
            <a:pPr>
              <a:defRPr sz="2100"/>
            </a:pPr>
            <a:r>
              <a:rPr dirty="0"/>
              <a:t>• </a:t>
            </a:r>
            <a:r>
              <a:rPr lang="de-DE" dirty="0"/>
              <a:t>internationale </a:t>
            </a:r>
            <a:r>
              <a:rPr dirty="0" err="1"/>
              <a:t>Klimaziele</a:t>
            </a:r>
            <a:endParaRPr dirty="0"/>
          </a:p>
          <a:p>
            <a:pPr>
              <a:defRPr sz="2100"/>
            </a:pPr>
            <a:r>
              <a:rPr dirty="0"/>
              <a:t>• </a:t>
            </a:r>
            <a:r>
              <a:rPr lang="de-DE" dirty="0"/>
              <a:t>nationale </a:t>
            </a:r>
            <a:r>
              <a:rPr dirty="0" err="1"/>
              <a:t>Geopolitik</a:t>
            </a:r>
            <a:r>
              <a:rPr lang="de-DE" dirty="0"/>
              <a:t>(-ziele)</a:t>
            </a:r>
            <a:endParaRPr dirty="0"/>
          </a:p>
          <a:p>
            <a:pPr>
              <a:defRPr sz="2100"/>
            </a:pPr>
            <a:r>
              <a:rPr dirty="0"/>
              <a:t>• </a:t>
            </a:r>
            <a:r>
              <a:rPr lang="de-DE" dirty="0"/>
              <a:t>Nachfrage durch </a:t>
            </a:r>
            <a:r>
              <a:rPr dirty="0" err="1"/>
              <a:t>Kundenerwartungen</a:t>
            </a:r>
            <a:endParaRPr dirty="0"/>
          </a:p>
          <a:p>
            <a:pPr>
              <a:defRPr sz="2100"/>
            </a:pPr>
            <a:r>
              <a:rPr dirty="0"/>
              <a:t>• </a:t>
            </a:r>
            <a:r>
              <a:rPr lang="de-DE" dirty="0"/>
              <a:t>Regulierung, bspw. mit dem digitalen Produktpass</a:t>
            </a:r>
          </a:p>
        </p:txBody>
      </p:sp>
      <p:sp>
        <p:nvSpPr>
          <p:cNvPr id="4" name="TextBox 5">
            <a:extLst>
              <a:ext uri="{FF2B5EF4-FFF2-40B4-BE49-F238E27FC236}">
                <a16:creationId xmlns:a16="http://schemas.microsoft.com/office/drawing/2014/main" id="{65B82189-8D9A-AEC2-A264-42551CE88762}"/>
              </a:ext>
            </a:extLst>
          </p:cNvPr>
          <p:cNvSpPr txBox="1"/>
          <p:nvPr/>
        </p:nvSpPr>
        <p:spPr>
          <a:xfrm>
            <a:off x="282632" y="6534064"/>
            <a:ext cx="5655715" cy="246221"/>
          </a:xfrm>
          <a:prstGeom prst="rect">
            <a:avLst/>
          </a:prstGeom>
          <a:noFill/>
        </p:spPr>
        <p:txBody>
          <a:bodyPr wrap="none">
            <a:spAutoFit/>
          </a:bodyPr>
          <a:lstStyle/>
          <a:p>
            <a:pPr>
              <a:defRPr sz="1000"/>
            </a:pPr>
            <a:r>
              <a:t>Quellen: </a:t>
            </a:r>
            <a:r>
              <a:rPr lang="de-DE"/>
              <a:t>McKinsey; </a:t>
            </a:r>
            <a:r>
              <a:t>EU-Batterieverordnung (EU 2023/1542); Batteriepass; Ellen MacArthur Foundation.</a:t>
            </a:r>
          </a:p>
        </p:txBody>
      </p:sp>
      <p:sp>
        <p:nvSpPr>
          <p:cNvPr id="6" name="Textfeld 5">
            <a:extLst>
              <a:ext uri="{FF2B5EF4-FFF2-40B4-BE49-F238E27FC236}">
                <a16:creationId xmlns:a16="http://schemas.microsoft.com/office/drawing/2014/main" id="{3181BFE5-BECA-84EB-B2D6-BDE7371FCEAA}"/>
              </a:ext>
            </a:extLst>
          </p:cNvPr>
          <p:cNvSpPr txBox="1"/>
          <p:nvPr/>
        </p:nvSpPr>
        <p:spPr>
          <a:xfrm>
            <a:off x="2753247" y="3164030"/>
            <a:ext cx="9184195" cy="2585323"/>
          </a:xfrm>
          <a:prstGeom prst="rect">
            <a:avLst/>
          </a:prstGeom>
          <a:noFill/>
        </p:spPr>
        <p:txBody>
          <a:bodyPr wrap="square">
            <a:spAutoFit/>
          </a:bodyPr>
          <a:lstStyle/>
          <a:p>
            <a:pPr marL="285750" indent="-285750">
              <a:buFont typeface="Wingdings" panose="05000000000000000000" pitchFamily="2" charset="2"/>
              <a:buChar char="Ø"/>
            </a:pPr>
            <a:r>
              <a:rPr lang="de-DE" dirty="0"/>
              <a:t>Ein regulatorischer Wandel hin zur Nachhaltigkeit, der neue Netto-Null-Ziele und Richtlinien umfasst, darunter das europäische „Fit for 55“-Programm, den US-amerikanischen Inflation </a:t>
            </a:r>
            <a:r>
              <a:rPr lang="de-DE" dirty="0" err="1"/>
              <a:t>Reduction</a:t>
            </a:r>
            <a:r>
              <a:rPr lang="de-DE" dirty="0"/>
              <a:t> Act, das Verbot von Fahrzeugen mit Verbrennungsmotor in der EU ab 2035 sowie Indiens Programm zur schnelleren Einführung und Herstellung von Hybrid- und E-Fahrzeugen. </a:t>
            </a:r>
          </a:p>
          <a:p>
            <a:pPr marL="285750" indent="-285750">
              <a:buFont typeface="Wingdings" panose="05000000000000000000" pitchFamily="2" charset="2"/>
              <a:buChar char="Ø"/>
            </a:pPr>
            <a:r>
              <a:rPr lang="de-DE" dirty="0"/>
              <a:t>Höhere Akzeptanz bei den Kunden und steigende Nachfrage nach umweltfreundlicheren Technologien (bis 2030 werden in ausgewählten Ländern bis zu 90 Prozent des gesamten Pkw-Absatzes auf Elektrofahrzeuge entfallen). </a:t>
            </a:r>
          </a:p>
          <a:p>
            <a:pPr marL="285750" indent="-285750">
              <a:buFont typeface="Wingdings" panose="05000000000000000000" pitchFamily="2" charset="2"/>
              <a:buChar char="Ø"/>
            </a:pPr>
            <a:r>
              <a:rPr lang="de-DE" dirty="0"/>
              <a:t>Ankündigungen von 13 der 15 führenden Automobilhersteller, Fahrzeuge mit Verbrennungsmotor zu beenden und neue Emissionsminderungsziele zu erreichen.</a:t>
            </a:r>
          </a:p>
        </p:txBody>
      </p:sp>
      <p:sp>
        <p:nvSpPr>
          <p:cNvPr id="7" name="Nach rechts gekrümmter Pfeil 6">
            <a:extLst>
              <a:ext uri="{FF2B5EF4-FFF2-40B4-BE49-F238E27FC236}">
                <a16:creationId xmlns:a16="http://schemas.microsoft.com/office/drawing/2014/main" id="{05462CB2-C8FB-EBD4-8457-0B00906E745C}"/>
              </a:ext>
            </a:extLst>
          </p:cNvPr>
          <p:cNvSpPr/>
          <p:nvPr/>
        </p:nvSpPr>
        <p:spPr>
          <a:xfrm>
            <a:off x="1190171" y="2551663"/>
            <a:ext cx="971443" cy="2458192"/>
          </a:xfrm>
          <a:prstGeom prst="curvedRightArrow">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solidFill>
                <a:schemeClr val="tx1"/>
              </a:solidFill>
            </a:endParaRPr>
          </a:p>
        </p:txBody>
      </p:sp>
    </p:spTree>
    <p:extLst>
      <p:ext uri="{BB962C8B-B14F-4D97-AF65-F5344CB8AC3E}">
        <p14:creationId xmlns:p14="http://schemas.microsoft.com/office/powerpoint/2010/main" val="384077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0AEA6-0902-8EFF-3E65-901D1B419B9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EB6FA379-5AE1-08B2-66B4-C3E00588FAA7}"/>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6. Warum dieser Wandel für Unternehmen wichtig ist</a:t>
            </a:r>
          </a:p>
        </p:txBody>
      </p:sp>
      <p:sp>
        <p:nvSpPr>
          <p:cNvPr id="5" name="Foliennummernplatzhalter 4">
            <a:extLst>
              <a:ext uri="{FF2B5EF4-FFF2-40B4-BE49-F238E27FC236}">
                <a16:creationId xmlns:a16="http://schemas.microsoft.com/office/drawing/2014/main" id="{DF93EE77-1612-B639-21B3-179F37F6D706}"/>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22</a:t>
            </a:fld>
            <a:endParaRPr lang="de-DE" dirty="0"/>
          </a:p>
        </p:txBody>
      </p:sp>
      <p:sp>
        <p:nvSpPr>
          <p:cNvPr id="2" name="TextBox 5">
            <a:extLst>
              <a:ext uri="{FF2B5EF4-FFF2-40B4-BE49-F238E27FC236}">
                <a16:creationId xmlns:a16="http://schemas.microsoft.com/office/drawing/2014/main" id="{C1E87697-E125-FC0A-9368-2E2004E7BA57}"/>
              </a:ext>
            </a:extLst>
          </p:cNvPr>
          <p:cNvSpPr txBox="1"/>
          <p:nvPr/>
        </p:nvSpPr>
        <p:spPr>
          <a:xfrm>
            <a:off x="330134" y="6532417"/>
            <a:ext cx="1770036" cy="246221"/>
          </a:xfrm>
          <a:prstGeom prst="rect">
            <a:avLst/>
          </a:prstGeom>
          <a:noFill/>
        </p:spPr>
        <p:txBody>
          <a:bodyPr wrap="none">
            <a:spAutoFit/>
          </a:bodyPr>
          <a:lstStyle/>
          <a:p>
            <a:pPr>
              <a:defRPr sz="1000"/>
            </a:pPr>
            <a:r>
              <a:t>Quellenangaben: </a:t>
            </a:r>
            <a:r>
              <a:rPr lang="de-DE"/>
              <a:t>Siehe angegebene Links</a:t>
            </a:r>
            <a:endParaRPr/>
          </a:p>
        </p:txBody>
      </p:sp>
      <p:sp>
        <p:nvSpPr>
          <p:cNvPr id="4" name="Textfeld 3">
            <a:extLst>
              <a:ext uri="{FF2B5EF4-FFF2-40B4-BE49-F238E27FC236}">
                <a16:creationId xmlns:a16="http://schemas.microsoft.com/office/drawing/2014/main" id="{959D6C15-A8B6-5195-0C13-726A3E2DBA27}"/>
              </a:ext>
            </a:extLst>
          </p:cNvPr>
          <p:cNvSpPr txBox="1"/>
          <p:nvPr/>
        </p:nvSpPr>
        <p:spPr>
          <a:xfrm>
            <a:off x="838201" y="1224005"/>
            <a:ext cx="10417035" cy="5047087"/>
          </a:xfrm>
          <a:prstGeom prst="rect">
            <a:avLst/>
          </a:prstGeom>
          <a:noFill/>
        </p:spPr>
        <p:txBody>
          <a:bodyPr wrap="square">
            <a:spAutoFit/>
          </a:bodyPr>
          <a:lstStyle/>
          <a:p>
            <a:pPr>
              <a:lnSpc>
                <a:spcPct val="115000"/>
              </a:lnSpc>
              <a:spcAft>
                <a:spcPts val="800"/>
              </a:spcAft>
              <a:buNone/>
            </a:pPr>
            <a:r>
              <a:rPr lang="de-DE" sz="1800" b="1" kern="0" dirty="0">
                <a:effectLst/>
                <a:latin typeface="Times New Roman" panose="02020603050405020304" pitchFamily="18" charset="0"/>
                <a:ea typeface="Times New Roman" panose="02020603050405020304" pitchFamily="18" charset="0"/>
                <a:cs typeface="Times New Roman" panose="02020603050405020304" pitchFamily="18" charset="0"/>
              </a:rPr>
              <a:t>Betrachten wir vier Unternehmensrisiken:</a:t>
            </a:r>
          </a:p>
          <a:p>
            <a:pPr>
              <a:lnSpc>
                <a:spcPct val="115000"/>
              </a:lnSpc>
              <a:spcAft>
                <a:spcPts val="800"/>
              </a:spcAft>
              <a:buNone/>
            </a:pPr>
            <a:endParaRPr lang="de-DE"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de-DE" sz="1800" b="1" kern="0" dirty="0">
                <a:effectLst/>
                <a:latin typeface="Times New Roman" panose="02020603050405020304" pitchFamily="18" charset="0"/>
                <a:ea typeface="Times New Roman" panose="02020603050405020304" pitchFamily="18" charset="0"/>
                <a:cs typeface="Times New Roman" panose="02020603050405020304" pitchFamily="18" charset="0"/>
              </a:rPr>
              <a:t>Materialabhängigkeit </a:t>
            </a:r>
            <a:r>
              <a:rPr lang="de-DE" sz="1800" kern="0" dirty="0">
                <a:effectLst/>
                <a:latin typeface="Times New Roman" panose="02020603050405020304" pitchFamily="18" charset="0"/>
                <a:ea typeface="Times New Roman" panose="02020603050405020304" pitchFamily="18" charset="0"/>
                <a:cs typeface="Times New Roman" panose="02020603050405020304" pitchFamily="18" charset="0"/>
              </a:rPr>
              <a:t>– E-Auto-Batterien erhöhen die Nachfrage nach kritischen Mineralien. Jüngste Analysen legen nahe, dass kreislauforientierte E-Auto-Batteriesysteme das Risiko verringern können, indem sie den Materialwert maximieren und Abfall minimieren. (</a:t>
            </a:r>
            <a:r>
              <a:rPr lang="de-DE" sz="1800"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tooltip="Leading the charge"/>
              </a:rPr>
              <a:t>ellenmacarthurfoundation.org</a:t>
            </a:r>
            <a:r>
              <a:rPr lang="de-DE" sz="18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de-DE" sz="1800" b="1" kern="0" dirty="0">
                <a:effectLst/>
                <a:latin typeface="Times New Roman" panose="02020603050405020304" pitchFamily="18" charset="0"/>
                <a:ea typeface="Times New Roman" panose="02020603050405020304" pitchFamily="18" charset="0"/>
                <a:cs typeface="Times New Roman" panose="02020603050405020304" pitchFamily="18" charset="0"/>
              </a:rPr>
              <a:t>Regulatorischer Druck </a:t>
            </a:r>
            <a:r>
              <a:rPr lang="de-DE" sz="1800" kern="0" dirty="0">
                <a:effectLst/>
                <a:latin typeface="Times New Roman" panose="02020603050405020304" pitchFamily="18" charset="0"/>
                <a:ea typeface="Times New Roman" panose="02020603050405020304" pitchFamily="18" charset="0"/>
                <a:cs typeface="Times New Roman" panose="02020603050405020304" pitchFamily="18" charset="0"/>
              </a:rPr>
              <a:t>– Die EU-Batterievorschriften umfassen Nachhaltigkeit über den gesamten Lebenszyklus, Recyclinganteil, Sorgfaltspflicht, Altbatteriemanagement, Kennzeichnung und den Batteriepass. (</a:t>
            </a:r>
            <a:r>
              <a:rPr lang="de-DE" sz="1800"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tooltip="EU New Battery Regulation (EU) 2023/1542"/>
              </a:rPr>
              <a:t>tuv.com</a:t>
            </a:r>
            <a:r>
              <a:rPr lang="de-DE" sz="18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de-DE" sz="1800" b="1" kern="0" dirty="0">
                <a:effectLst/>
                <a:latin typeface="Times New Roman" panose="02020603050405020304" pitchFamily="18" charset="0"/>
                <a:ea typeface="Times New Roman" panose="02020603050405020304" pitchFamily="18" charset="0"/>
                <a:cs typeface="Times New Roman" panose="02020603050405020304" pitchFamily="18" charset="0"/>
              </a:rPr>
              <a:t>Resultierender Druck in Bezug auf Daten und Transparenz </a:t>
            </a:r>
            <a:r>
              <a:rPr lang="de-DE" sz="1800" kern="0" dirty="0">
                <a:effectLst/>
                <a:latin typeface="Times New Roman" panose="02020603050405020304" pitchFamily="18" charset="0"/>
                <a:ea typeface="Times New Roman" panose="02020603050405020304" pitchFamily="18" charset="0"/>
                <a:cs typeface="Times New Roman" panose="02020603050405020304" pitchFamily="18" charset="0"/>
              </a:rPr>
              <a:t>– Der digitale Batteriepass wird ab 2027 in der EU verpflichtend sein und soll Informationen zu Batteriematerialien, Komponenten und dem Lebenszyklus dokumentieren. (</a:t>
            </a:r>
            <a:r>
              <a:rPr lang="de-DE" sz="1800" kern="0" dirty="0" err="1">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tooltip="Battery Passport Content Guidance"/>
              </a:rPr>
              <a:t>BatteryPass</a:t>
            </a:r>
            <a:r>
              <a:rPr lang="de-DE" sz="1800"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tooltip="Battery Passport Content Guidance"/>
              </a:rPr>
              <a:t>-Ready</a:t>
            </a:r>
            <a:r>
              <a:rPr lang="de-DE" sz="18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mj-lt"/>
              <a:buAutoNum type="arabicPeriod"/>
              <a:tabLst>
                <a:tab pos="457200" algn="l"/>
              </a:tabLst>
            </a:pPr>
            <a:r>
              <a:rPr lang="de-DE" sz="1800" b="1" kern="0" dirty="0">
                <a:effectLst/>
                <a:latin typeface="Times New Roman" panose="02020603050405020304" pitchFamily="18" charset="0"/>
                <a:ea typeface="Times New Roman" panose="02020603050405020304" pitchFamily="18" charset="0"/>
                <a:cs typeface="Times New Roman" panose="02020603050405020304" pitchFamily="18" charset="0"/>
              </a:rPr>
              <a:t>Wettbewerbsvorteil </a:t>
            </a:r>
            <a:r>
              <a:rPr lang="de-DE" sz="1800" kern="0" dirty="0">
                <a:effectLst/>
                <a:latin typeface="Times New Roman" panose="02020603050405020304" pitchFamily="18" charset="0"/>
                <a:ea typeface="Times New Roman" panose="02020603050405020304" pitchFamily="18" charset="0"/>
                <a:cs typeface="Times New Roman" panose="02020603050405020304" pitchFamily="18" charset="0"/>
              </a:rPr>
              <a:t>– Volvo hat bereits vor Inkrafttreten der EU-Vorschriften einen EV-Batteriepass für den EX90 eingeführt, der Angaben zur Herkunft der Rohstoffe, zu den Komponenten, zum Recyclinganteil und zum CO₂-Fußabdruck enthält. (</a:t>
            </a:r>
            <a:r>
              <a:rPr lang="de-DE" sz="1800" kern="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5" tooltip="Volvo to issue world's first EV battery passport ahead of EU rules"/>
              </a:rPr>
              <a:t>Reuters</a:t>
            </a:r>
            <a:r>
              <a:rPr lang="de-DE" sz="1800" kern="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2033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0DD4A-7E50-FE20-DB02-11911D634C7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AAEC917B-C79E-2AF7-D7BE-1030914E249F}"/>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7. Wesentliche Vorteile der zirkulären Wertschöpfung für Unternehmen</a:t>
            </a:r>
          </a:p>
        </p:txBody>
      </p:sp>
      <p:sp>
        <p:nvSpPr>
          <p:cNvPr id="4" name="Textfeld 3">
            <a:extLst>
              <a:ext uri="{FF2B5EF4-FFF2-40B4-BE49-F238E27FC236}">
                <a16:creationId xmlns:a16="http://schemas.microsoft.com/office/drawing/2014/main" id="{81C2C3E9-01AE-FBDF-F646-DCD12AC5A31B}"/>
              </a:ext>
            </a:extLst>
          </p:cNvPr>
          <p:cNvSpPr txBox="1"/>
          <p:nvPr/>
        </p:nvSpPr>
        <p:spPr>
          <a:xfrm>
            <a:off x="668594" y="1092526"/>
            <a:ext cx="11338731" cy="5078313"/>
          </a:xfrm>
          <a:prstGeom prst="rect">
            <a:avLst/>
          </a:prstGeom>
          <a:noFill/>
        </p:spPr>
        <p:txBody>
          <a:bodyPr wrap="square">
            <a:spAutoFit/>
          </a:bodyPr>
          <a:lstStyle/>
          <a:p>
            <a:pPr marL="285750" indent="-285750">
              <a:buFont typeface="Wingdings" pitchFamily="2" charset="2"/>
              <a:buChar char="Ø"/>
            </a:pPr>
            <a:r>
              <a:rPr lang="de-DE" b="1" dirty="0"/>
              <a:t>#1 Kostensenkung </a:t>
            </a:r>
            <a:br>
              <a:rPr lang="de-DE" b="1" dirty="0"/>
            </a:br>
            <a:r>
              <a:rPr lang="de-DE" dirty="0"/>
              <a:t>Einer der Hauptvorteile des zirkulären Wirtschaftens ist die Senkung der Betriebskosten. Durch bspw. modulares Design, Reparaturen und die Wiederverwendung von Materialien und können Unternehmen ihre Ausgaben für Rohstoffe und Abfallentsorgung erheblich senken. </a:t>
            </a:r>
          </a:p>
          <a:p>
            <a:pPr marL="285750" indent="-285750">
              <a:buFont typeface="Wingdings" pitchFamily="2" charset="2"/>
              <a:buChar char="Ø"/>
            </a:pPr>
            <a:r>
              <a:rPr lang="de-DE" b="1" dirty="0"/>
              <a:t>#2 Neue Geschäftsmöglichkeiten</a:t>
            </a:r>
            <a:br>
              <a:rPr lang="de-DE" b="1" dirty="0"/>
            </a:br>
            <a:r>
              <a:rPr lang="de-DE" dirty="0"/>
              <a:t>Der Übergang zu einem zirkulären Wirtschaftsmodell eröffnet neue Geschäftsmöglichkeiten. Von der Entwicklung umweltfreundlicher Produkte bis hin zur Schaffung von Reparatur- und Aufarbeitungsdienstleistungen können Unternehmen neue Märkte erschließen und wachsender Nachfrage nach nachhaltigen Lösungen gerecht werden. </a:t>
            </a:r>
          </a:p>
          <a:p>
            <a:pPr marL="285750" indent="-285750">
              <a:buFont typeface="Wingdings" pitchFamily="2" charset="2"/>
              <a:buChar char="Ø"/>
            </a:pPr>
            <a:r>
              <a:rPr lang="de-DE" b="1" dirty="0"/>
              <a:t>#3 Verbessertes Markenimage</a:t>
            </a:r>
            <a:br>
              <a:rPr lang="de-DE" b="1" dirty="0"/>
            </a:br>
            <a:r>
              <a:rPr lang="de-DE" dirty="0"/>
              <a:t>In einem zunehmend nachhaltigkeitsbewussten Geschäftsumfeld trägt die Einführung eines zirkulären Wirtschafts- </a:t>
            </a:r>
            <a:r>
              <a:rPr lang="de-DE" dirty="0" err="1"/>
              <a:t>modells</a:t>
            </a:r>
            <a:r>
              <a:rPr lang="de-DE" dirty="0"/>
              <a:t> erheblich zur Verbesserung des Markenimages bei. </a:t>
            </a:r>
          </a:p>
          <a:p>
            <a:pPr marL="285750" indent="-285750">
              <a:buFont typeface="Wingdings" pitchFamily="2" charset="2"/>
              <a:buChar char="Ø"/>
            </a:pPr>
            <a:r>
              <a:rPr lang="de-DE" b="1" dirty="0"/>
              <a:t>#4 Gesteigerte Wettbewerbsfähigkeit</a:t>
            </a:r>
            <a:br>
              <a:rPr lang="de-DE" b="1" dirty="0"/>
            </a:br>
            <a:r>
              <a:rPr lang="de-DE" dirty="0"/>
              <a:t>Unternehmen, die in Sachen Nachhaltigkeit eine Vorreiterrolle einnehmen, positionieren sich oft besser auf dem Markt – nicht nur aufgrund der positiven Wahrnehmung durch </a:t>
            </a:r>
            <a:r>
              <a:rPr lang="de-DE" dirty="0" err="1"/>
              <a:t>Kund:innen</a:t>
            </a:r>
            <a:r>
              <a:rPr lang="de-DE" dirty="0"/>
              <a:t>, sondern auch aufgrund ihrer Fähigkeit, effektiver und effizienter zu arbeiten.</a:t>
            </a:r>
          </a:p>
          <a:p>
            <a:pPr marL="285750" indent="-285750">
              <a:buFont typeface="Wingdings" pitchFamily="2" charset="2"/>
              <a:buChar char="Ø"/>
            </a:pPr>
            <a:r>
              <a:rPr lang="de-DE" b="1" dirty="0"/>
              <a:t>#5 Erhöhte Versorgungssicherheit bei Rohstoffen</a:t>
            </a:r>
            <a:br>
              <a:rPr lang="de-DE" b="1" dirty="0"/>
            </a:br>
            <a:r>
              <a:rPr lang="de-DE" dirty="0"/>
              <a:t>Die zirkuläre Wirtschaft trägt dazu bei, die Versorgung mit Rohstoffen zu sichern, indem sie die Abhängigkeit von Primärressourcen verringert. </a:t>
            </a:r>
          </a:p>
        </p:txBody>
      </p:sp>
    </p:spTree>
    <p:extLst>
      <p:ext uri="{BB962C8B-B14F-4D97-AF65-F5344CB8AC3E}">
        <p14:creationId xmlns:p14="http://schemas.microsoft.com/office/powerpoint/2010/main" val="323152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F90BF-9690-26C0-3774-6176BDB3423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ECE01B5-6CFB-843C-F981-DBF001B7B079}"/>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a:t>8. Grundsätze des zirkulären Designs</a:t>
            </a:r>
          </a:p>
        </p:txBody>
      </p:sp>
      <p:sp>
        <p:nvSpPr>
          <p:cNvPr id="5" name="Foliennummernplatzhalter 4">
            <a:extLst>
              <a:ext uri="{FF2B5EF4-FFF2-40B4-BE49-F238E27FC236}">
                <a16:creationId xmlns:a16="http://schemas.microsoft.com/office/drawing/2014/main" id="{6AC1540B-906C-54F2-CF5A-6A6D26C3D205}"/>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24</a:t>
            </a:fld>
            <a:endParaRPr lang="de-DE" dirty="0"/>
          </a:p>
        </p:txBody>
      </p:sp>
      <p:sp>
        <p:nvSpPr>
          <p:cNvPr id="4" name="Rounded Rectangle 4">
            <a:extLst>
              <a:ext uri="{FF2B5EF4-FFF2-40B4-BE49-F238E27FC236}">
                <a16:creationId xmlns:a16="http://schemas.microsoft.com/office/drawing/2014/main" id="{96874366-B6C6-62AD-3006-2EF81ABF1768}"/>
              </a:ext>
            </a:extLst>
          </p:cNvPr>
          <p:cNvSpPr/>
          <p:nvPr/>
        </p:nvSpPr>
        <p:spPr>
          <a:xfrm>
            <a:off x="3067940" y="4633347"/>
            <a:ext cx="8918222" cy="1708159"/>
          </a:xfrm>
          <a:prstGeom prst="roundRect">
            <a:avLst/>
          </a:prstGeom>
          <a:solidFill>
            <a:srgbClr val="EDF4F9"/>
          </a:solidFill>
          <a:ln>
            <a:solidFill>
              <a:srgbClr val="787878"/>
            </a:solidFill>
          </a:ln>
        </p:spPr>
        <p:style>
          <a:lnRef idx="1">
            <a:schemeClr val="accent1"/>
          </a:lnRef>
          <a:fillRef idx="3">
            <a:schemeClr val="accent1"/>
          </a:fillRef>
          <a:effectRef idx="2">
            <a:schemeClr val="accent1"/>
          </a:effectRef>
          <a:fontRef idx="minor">
            <a:schemeClr val="lt1"/>
          </a:fontRef>
        </p:style>
        <p:txBody>
          <a:bodyPr rtlCol="0" anchor="ctr"/>
          <a:lstStyle/>
          <a:p>
            <a:r>
              <a:rPr lang="de-DE" b="1">
                <a:solidFill>
                  <a:schemeClr val="tx1"/>
                </a:solidFill>
              </a:rPr>
              <a:t>Beispiel: Industriebatteriesysteme von Volvo Penta</a:t>
            </a:r>
          </a:p>
          <a:p>
            <a:r>
              <a:rPr lang="de-DE">
                <a:solidFill>
                  <a:schemeClr val="tx1"/>
                </a:solidFill>
              </a:rPr>
              <a:t>Das PU2000-System umfasst modulare Batteriepacks, die für die Wiederverwendung, Umnutzung und schließlich das Recycling am Ende ihrer Lebensdauer konzipiert sind.</a:t>
            </a:r>
          </a:p>
          <a:p>
            <a:r>
              <a:rPr lang="de-DE">
                <a:solidFill>
                  <a:schemeClr val="tx1"/>
                </a:solidFill>
              </a:rPr>
              <a:t>Die wiederaufbereiteten Industriemotoren und Ersatzteile von Volvo Penta bieten wertvolle Lösungen.</a:t>
            </a:r>
            <a:endParaRPr lang="de-DE">
              <a:solidFill>
                <a:schemeClr val="tx1"/>
              </a:solidFill>
              <a:effectLst/>
            </a:endParaRPr>
          </a:p>
        </p:txBody>
      </p:sp>
      <p:sp>
        <p:nvSpPr>
          <p:cNvPr id="6" name="TextBox 5">
            <a:extLst>
              <a:ext uri="{FF2B5EF4-FFF2-40B4-BE49-F238E27FC236}">
                <a16:creationId xmlns:a16="http://schemas.microsoft.com/office/drawing/2014/main" id="{BA1CF127-B13B-76A7-A69E-B36CF55B0DE6}"/>
              </a:ext>
            </a:extLst>
          </p:cNvPr>
          <p:cNvSpPr txBox="1"/>
          <p:nvPr/>
        </p:nvSpPr>
        <p:spPr>
          <a:xfrm>
            <a:off x="395350" y="6534064"/>
            <a:ext cx="7321235" cy="246221"/>
          </a:xfrm>
          <a:prstGeom prst="rect">
            <a:avLst/>
          </a:prstGeom>
          <a:noFill/>
        </p:spPr>
        <p:txBody>
          <a:bodyPr wrap="none">
            <a:spAutoFit/>
          </a:bodyPr>
          <a:lstStyle/>
          <a:p>
            <a:pPr>
              <a:defRPr sz="1000"/>
            </a:pPr>
            <a:r>
              <a:t>Quellen: IEA Global EV Outlook (2024); EU-Batterieverordnung (EU 2023/1542); Battery Pass; Ellen MacArthur Foundation</a:t>
            </a:r>
            <a:r>
              <a:rPr lang="de-DE"/>
              <a:t>, Volvo Penta</a:t>
            </a:r>
            <a:r>
              <a:t>.</a:t>
            </a:r>
          </a:p>
        </p:txBody>
      </p:sp>
      <p:pic>
        <p:nvPicPr>
          <p:cNvPr id="10" name="Grafik 9">
            <a:extLst>
              <a:ext uri="{FF2B5EF4-FFF2-40B4-BE49-F238E27FC236}">
                <a16:creationId xmlns:a16="http://schemas.microsoft.com/office/drawing/2014/main" id="{2FA57FD1-4F8D-88A6-B27A-C66F51FAB018}"/>
              </a:ext>
            </a:extLst>
          </p:cNvPr>
          <p:cNvPicPr>
            <a:picLocks noChangeAspect="1"/>
          </p:cNvPicPr>
          <p:nvPr/>
        </p:nvPicPr>
        <p:blipFill>
          <a:blip r:embed="rId2"/>
          <a:stretch>
            <a:fillRect/>
          </a:stretch>
        </p:blipFill>
        <p:spPr>
          <a:xfrm>
            <a:off x="423553" y="1182259"/>
            <a:ext cx="7525405" cy="3287542"/>
          </a:xfrm>
          <a:prstGeom prst="rect">
            <a:avLst/>
          </a:prstGeom>
        </p:spPr>
      </p:pic>
      <p:sp>
        <p:nvSpPr>
          <p:cNvPr id="12" name="Textfeld 11">
            <a:extLst>
              <a:ext uri="{FF2B5EF4-FFF2-40B4-BE49-F238E27FC236}">
                <a16:creationId xmlns:a16="http://schemas.microsoft.com/office/drawing/2014/main" id="{D5FB27A4-0BC0-8002-39E9-ECEE22C726C2}"/>
              </a:ext>
            </a:extLst>
          </p:cNvPr>
          <p:cNvSpPr txBox="1"/>
          <p:nvPr/>
        </p:nvSpPr>
        <p:spPr>
          <a:xfrm>
            <a:off x="8695844" y="1838311"/>
            <a:ext cx="3329842" cy="3093154"/>
          </a:xfrm>
          <a:prstGeom prst="rect">
            <a:avLst/>
          </a:prstGeom>
          <a:noFill/>
        </p:spPr>
        <p:txBody>
          <a:bodyPr wrap="square">
            <a:spAutoFit/>
          </a:bodyPr>
          <a:lstStyle/>
          <a:p>
            <a:pPr>
              <a:spcBef>
                <a:spcPts val="600"/>
              </a:spcBef>
              <a:defRPr sz="2100"/>
            </a:pPr>
            <a:r>
              <a:rPr lang="de-DE" sz="2000" dirty="0"/>
              <a:t>Design für </a:t>
            </a:r>
          </a:p>
          <a:p>
            <a:pPr marL="342900" indent="-342900">
              <a:spcBef>
                <a:spcPts val="600"/>
              </a:spcBef>
              <a:buFont typeface="Arial" panose="020B0604020202020204" pitchFamily="34" charset="0"/>
              <a:buChar char="•"/>
              <a:defRPr sz="2100"/>
            </a:pPr>
            <a:r>
              <a:rPr lang="de-DE" sz="2000" dirty="0"/>
              <a:t>mehrere Nutzungen</a:t>
            </a:r>
          </a:p>
          <a:p>
            <a:pPr marL="342900" indent="-342900">
              <a:spcBef>
                <a:spcPts val="600"/>
              </a:spcBef>
              <a:buFont typeface="Arial" panose="020B0604020202020204" pitchFamily="34" charset="0"/>
              <a:buChar char="•"/>
              <a:defRPr sz="2100"/>
            </a:pPr>
            <a:r>
              <a:rPr lang="de-DE" sz="2000" dirty="0"/>
              <a:t>Reparaturfreundlichkeit</a:t>
            </a:r>
          </a:p>
          <a:p>
            <a:pPr marL="342900" indent="-342900">
              <a:spcBef>
                <a:spcPts val="600"/>
              </a:spcBef>
              <a:buFont typeface="Arial" panose="020B0604020202020204" pitchFamily="34" charset="0"/>
              <a:buChar char="•"/>
              <a:defRPr sz="2100"/>
            </a:pPr>
            <a:r>
              <a:rPr lang="de-DE" sz="2000" dirty="0"/>
              <a:t>Demontierbarkeit</a:t>
            </a:r>
          </a:p>
          <a:p>
            <a:pPr marL="342900" indent="-342900">
              <a:spcBef>
                <a:spcPts val="600"/>
              </a:spcBef>
              <a:buFont typeface="Arial" panose="020B0604020202020204" pitchFamily="34" charset="0"/>
              <a:buChar char="•"/>
              <a:defRPr sz="2100"/>
            </a:pPr>
            <a:r>
              <a:rPr lang="de-DE" sz="2000" dirty="0"/>
              <a:t>Wiederverwendbarkeit</a:t>
            </a:r>
          </a:p>
          <a:p>
            <a:pPr marL="342900" indent="-342900">
              <a:spcBef>
                <a:spcPts val="600"/>
              </a:spcBef>
              <a:buFont typeface="Arial" panose="020B0604020202020204" pitchFamily="34" charset="0"/>
              <a:buChar char="•"/>
              <a:defRPr sz="2100"/>
            </a:pPr>
            <a:r>
              <a:rPr lang="de-DE" sz="2000" dirty="0"/>
              <a:t>Recycling</a:t>
            </a:r>
          </a:p>
          <a:p>
            <a:pPr marL="342900" indent="-342900">
              <a:spcBef>
                <a:spcPts val="600"/>
              </a:spcBef>
              <a:buFont typeface="Arial" panose="020B0604020202020204" pitchFamily="34" charset="0"/>
              <a:buChar char="•"/>
              <a:defRPr sz="2100"/>
            </a:pPr>
            <a:r>
              <a:rPr lang="de-DE" sz="2000" dirty="0"/>
              <a:t>Rückverfolgbarkeit</a:t>
            </a:r>
          </a:p>
          <a:p>
            <a:pPr marL="342900" indent="-342900">
              <a:spcBef>
                <a:spcPts val="600"/>
              </a:spcBef>
              <a:buFont typeface="Arial" panose="020B0604020202020204" pitchFamily="34" charset="0"/>
              <a:buChar char="•"/>
              <a:defRPr sz="2100"/>
            </a:pPr>
            <a:endParaRPr lang="de-DE" sz="2000" dirty="0"/>
          </a:p>
        </p:txBody>
      </p:sp>
      <p:sp>
        <p:nvSpPr>
          <p:cNvPr id="13" name="Dreieck 12">
            <a:extLst>
              <a:ext uri="{FF2B5EF4-FFF2-40B4-BE49-F238E27FC236}">
                <a16:creationId xmlns:a16="http://schemas.microsoft.com/office/drawing/2014/main" id="{9792E56C-B968-B68D-8884-ED6F2F47AECC}"/>
              </a:ext>
            </a:extLst>
          </p:cNvPr>
          <p:cNvSpPr/>
          <p:nvPr/>
        </p:nvSpPr>
        <p:spPr>
          <a:xfrm rot="5400000">
            <a:off x="6767206" y="2981155"/>
            <a:ext cx="2570636" cy="373437"/>
          </a:xfrm>
          <a:prstGeom prst="triangl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a:extLst>
              <a:ext uri="{FF2B5EF4-FFF2-40B4-BE49-F238E27FC236}">
                <a16:creationId xmlns:a16="http://schemas.microsoft.com/office/drawing/2014/main" id="{2FD7AB3B-0EE5-7345-A5B5-C2A6B17E7BAF}"/>
              </a:ext>
            </a:extLst>
          </p:cNvPr>
          <p:cNvPicPr>
            <a:picLocks noChangeAspect="1"/>
          </p:cNvPicPr>
          <p:nvPr/>
        </p:nvPicPr>
        <p:blipFill>
          <a:blip r:embed="rId3"/>
          <a:stretch>
            <a:fillRect/>
          </a:stretch>
        </p:blipFill>
        <p:spPr>
          <a:xfrm>
            <a:off x="642356" y="4396981"/>
            <a:ext cx="2184443" cy="2137084"/>
          </a:xfrm>
          <a:prstGeom prst="rect">
            <a:avLst/>
          </a:prstGeom>
        </p:spPr>
      </p:pic>
      <p:sp>
        <p:nvSpPr>
          <p:cNvPr id="2" name="Textfeld 1">
            <a:extLst>
              <a:ext uri="{FF2B5EF4-FFF2-40B4-BE49-F238E27FC236}">
                <a16:creationId xmlns:a16="http://schemas.microsoft.com/office/drawing/2014/main" id="{78218815-2C59-7EE3-D76F-F4F732C33F09}"/>
              </a:ext>
            </a:extLst>
          </p:cNvPr>
          <p:cNvSpPr txBox="1"/>
          <p:nvPr/>
        </p:nvSpPr>
        <p:spPr>
          <a:xfrm>
            <a:off x="2989006" y="2104103"/>
            <a:ext cx="3382297" cy="369332"/>
          </a:xfrm>
          <a:prstGeom prst="rect">
            <a:avLst/>
          </a:prstGeom>
          <a:solidFill>
            <a:schemeClr val="bg1">
              <a:lumMod val="95000"/>
            </a:schemeClr>
          </a:solidFill>
        </p:spPr>
        <p:txBody>
          <a:bodyPr wrap="square" rtlCol="0">
            <a:spAutoFit/>
          </a:bodyPr>
          <a:lstStyle/>
          <a:p>
            <a:r>
              <a:rPr lang="de-DE" dirty="0"/>
              <a:t>Abfallfreies Design</a:t>
            </a:r>
          </a:p>
        </p:txBody>
      </p:sp>
      <p:sp>
        <p:nvSpPr>
          <p:cNvPr id="8" name="Textfeld 7">
            <a:extLst>
              <a:ext uri="{FF2B5EF4-FFF2-40B4-BE49-F238E27FC236}">
                <a16:creationId xmlns:a16="http://schemas.microsoft.com/office/drawing/2014/main" id="{F1D72C32-2290-D7C0-557B-FBFAF00117DF}"/>
              </a:ext>
            </a:extLst>
          </p:cNvPr>
          <p:cNvSpPr txBox="1"/>
          <p:nvPr/>
        </p:nvSpPr>
        <p:spPr>
          <a:xfrm>
            <a:off x="3195377" y="2927452"/>
            <a:ext cx="3667539" cy="369332"/>
          </a:xfrm>
          <a:prstGeom prst="rect">
            <a:avLst/>
          </a:prstGeom>
          <a:solidFill>
            <a:schemeClr val="bg1">
              <a:lumMod val="95000"/>
            </a:schemeClr>
          </a:solidFill>
        </p:spPr>
        <p:txBody>
          <a:bodyPr wrap="square" rtlCol="0">
            <a:spAutoFit/>
          </a:bodyPr>
          <a:lstStyle/>
          <a:p>
            <a:r>
              <a:rPr lang="de-DE" dirty="0"/>
              <a:t>Zirkulierende Produkte u. Materialien</a:t>
            </a:r>
          </a:p>
        </p:txBody>
      </p:sp>
      <p:sp>
        <p:nvSpPr>
          <p:cNvPr id="11" name="Textfeld 10">
            <a:extLst>
              <a:ext uri="{FF2B5EF4-FFF2-40B4-BE49-F238E27FC236}">
                <a16:creationId xmlns:a16="http://schemas.microsoft.com/office/drawing/2014/main" id="{6FBB6F2A-1778-9185-AB3A-E23B0ECB37DA}"/>
              </a:ext>
            </a:extLst>
          </p:cNvPr>
          <p:cNvSpPr txBox="1"/>
          <p:nvPr/>
        </p:nvSpPr>
        <p:spPr>
          <a:xfrm>
            <a:off x="2989006" y="3829632"/>
            <a:ext cx="3382297" cy="369332"/>
          </a:xfrm>
          <a:prstGeom prst="rect">
            <a:avLst/>
          </a:prstGeom>
          <a:solidFill>
            <a:schemeClr val="bg1">
              <a:lumMod val="95000"/>
            </a:schemeClr>
          </a:solidFill>
        </p:spPr>
        <p:txBody>
          <a:bodyPr wrap="square" rtlCol="0">
            <a:spAutoFit/>
          </a:bodyPr>
          <a:lstStyle/>
          <a:p>
            <a:r>
              <a:rPr lang="de-DE" dirty="0"/>
              <a:t>Regenerierung der Natur</a:t>
            </a:r>
          </a:p>
        </p:txBody>
      </p:sp>
      <p:sp>
        <p:nvSpPr>
          <p:cNvPr id="15" name="Textfeld 14">
            <a:extLst>
              <a:ext uri="{FF2B5EF4-FFF2-40B4-BE49-F238E27FC236}">
                <a16:creationId xmlns:a16="http://schemas.microsoft.com/office/drawing/2014/main" id="{F20CC094-088B-EBD0-6F69-BE0D079B200D}"/>
              </a:ext>
            </a:extLst>
          </p:cNvPr>
          <p:cNvSpPr txBox="1"/>
          <p:nvPr/>
        </p:nvSpPr>
        <p:spPr>
          <a:xfrm>
            <a:off x="2826798" y="1309381"/>
            <a:ext cx="9159363" cy="461665"/>
          </a:xfrm>
          <a:prstGeom prst="rect">
            <a:avLst/>
          </a:prstGeom>
          <a:solidFill>
            <a:schemeClr val="bg1">
              <a:lumMod val="95000"/>
            </a:schemeClr>
          </a:solidFill>
        </p:spPr>
        <p:txBody>
          <a:bodyPr wrap="square" rtlCol="0">
            <a:spAutoFit/>
          </a:bodyPr>
          <a:lstStyle/>
          <a:p>
            <a:pPr>
              <a:spcAft>
                <a:spcPts val="600"/>
              </a:spcAft>
            </a:pPr>
            <a:r>
              <a:rPr lang="de-DE" sz="2400" dirty="0">
                <a:solidFill>
                  <a:srgbClr val="4D81C7"/>
                </a:solidFill>
              </a:rPr>
              <a:t>Die drei Prinzipien für die Transformation zum zirkulären Wirtschaften</a:t>
            </a:r>
          </a:p>
        </p:txBody>
      </p:sp>
    </p:spTree>
    <p:extLst>
      <p:ext uri="{BB962C8B-B14F-4D97-AF65-F5344CB8AC3E}">
        <p14:creationId xmlns:p14="http://schemas.microsoft.com/office/powerpoint/2010/main" val="197545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08F7-ABD7-98E5-BA6B-E7B3D8E3B09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A0817569-DA7B-1A45-E420-155770290DD0}"/>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9. Prinzipien des zirkulären Designs – in der Praxis</a:t>
            </a:r>
          </a:p>
        </p:txBody>
      </p:sp>
      <p:sp>
        <p:nvSpPr>
          <p:cNvPr id="5" name="Foliennummernplatzhalter 4">
            <a:extLst>
              <a:ext uri="{FF2B5EF4-FFF2-40B4-BE49-F238E27FC236}">
                <a16:creationId xmlns:a16="http://schemas.microsoft.com/office/drawing/2014/main" id="{12D69080-4A2A-BFC9-0BEB-51FF4868B4BF}"/>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25</a:t>
            </a:fld>
            <a:endParaRPr lang="de-DE" dirty="0"/>
          </a:p>
        </p:txBody>
      </p:sp>
      <p:graphicFrame>
        <p:nvGraphicFramePr>
          <p:cNvPr id="7" name="Tabelle 6">
            <a:extLst>
              <a:ext uri="{FF2B5EF4-FFF2-40B4-BE49-F238E27FC236}">
                <a16:creationId xmlns:a16="http://schemas.microsoft.com/office/drawing/2014/main" id="{D2449B92-FBD4-3DBD-05FD-95F9A113F450}"/>
              </a:ext>
            </a:extLst>
          </p:cNvPr>
          <p:cNvGraphicFramePr>
            <a:graphicFrameLocks noGrp="1"/>
          </p:cNvGraphicFramePr>
          <p:nvPr>
            <p:extLst>
              <p:ext uri="{D42A27DB-BD31-4B8C-83A1-F6EECF244321}">
                <p14:modId xmlns:p14="http://schemas.microsoft.com/office/powerpoint/2010/main" val="1618524229"/>
              </p:ext>
            </p:extLst>
          </p:nvPr>
        </p:nvGraphicFramePr>
        <p:xfrm>
          <a:off x="582138" y="1242969"/>
          <a:ext cx="11027724" cy="5486581"/>
        </p:xfrm>
        <a:graphic>
          <a:graphicData uri="http://schemas.openxmlformats.org/drawingml/2006/table">
            <a:tbl>
              <a:tblPr firstRow="1" firstCol="1" bandRow="1">
                <a:tableStyleId>{5C22544A-7EE6-4342-B048-85BDC9FD1C3A}</a:tableStyleId>
              </a:tblPr>
              <a:tblGrid>
                <a:gridCol w="2013578">
                  <a:extLst>
                    <a:ext uri="{9D8B030D-6E8A-4147-A177-3AD203B41FA5}">
                      <a16:colId xmlns:a16="http://schemas.microsoft.com/office/drawing/2014/main" val="791810326"/>
                    </a:ext>
                  </a:extLst>
                </a:gridCol>
                <a:gridCol w="4464412">
                  <a:extLst>
                    <a:ext uri="{9D8B030D-6E8A-4147-A177-3AD203B41FA5}">
                      <a16:colId xmlns:a16="http://schemas.microsoft.com/office/drawing/2014/main" val="3626425901"/>
                    </a:ext>
                  </a:extLst>
                </a:gridCol>
                <a:gridCol w="4549734">
                  <a:extLst>
                    <a:ext uri="{9D8B030D-6E8A-4147-A177-3AD203B41FA5}">
                      <a16:colId xmlns:a16="http://schemas.microsoft.com/office/drawing/2014/main" val="2127647451"/>
                    </a:ext>
                  </a:extLst>
                </a:gridCol>
              </a:tblGrid>
              <a:tr h="414818">
                <a:tc>
                  <a:txBody>
                    <a:bodyPr/>
                    <a:lstStyle/>
                    <a:p>
                      <a:pPr algn="ctr">
                        <a:lnSpc>
                          <a:spcPct val="115000"/>
                        </a:lnSpc>
                        <a:spcAft>
                          <a:spcPts val="800"/>
                        </a:spcAft>
                        <a:buNone/>
                      </a:pPr>
                      <a:r>
                        <a:rPr lang="de-DE" sz="1800" kern="0">
                          <a:effectLst/>
                          <a:latin typeface="Aptos" panose="020B0004020202020204" pitchFamily="34" charset="0"/>
                          <a:ea typeface="Aptos" panose="020B0004020202020204" pitchFamily="34" charset="0"/>
                          <a:cs typeface="Times New Roman" panose="02020603050405020304" pitchFamily="18" charset="0"/>
                        </a:rPr>
                        <a:t>Thema</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800" kern="0">
                          <a:effectLst/>
                        </a:rPr>
                        <a:t>Linear</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800" kern="0">
                          <a:effectLst/>
                        </a:rPr>
                        <a:t>Zirkulär</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3613616"/>
                  </a:ext>
                </a:extLst>
              </a:tr>
              <a:tr h="853755">
                <a:tc>
                  <a:txBody>
                    <a:bodyPr/>
                    <a:lstStyle/>
                    <a:p>
                      <a:pPr algn="ctr">
                        <a:lnSpc>
                          <a:spcPct val="115000"/>
                        </a:lnSpc>
                        <a:spcAft>
                          <a:spcPts val="800"/>
                        </a:spcAft>
                        <a:buNone/>
                      </a:pPr>
                      <a:r>
                        <a:rPr lang="de-DE" sz="1600" b="1"/>
                        <a:t>Ressourcenansatz</a:t>
                      </a:r>
                      <a:r>
                        <a:rPr lang="de-DE" sz="1600"/>
                        <a:t> </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Basiert auf der kontinuierlichen Gewinnung natürlicher Ressourcen zur Herstellung von Gütern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Zielt darauf ab, den Wert der Ressourcen zu maximieren, indem sie so lange wie möglich im Gebrauch bleiben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62585103"/>
                  </a:ext>
                </a:extLst>
              </a:tr>
              <a:tr h="946571">
                <a:tc>
                  <a:txBody>
                    <a:bodyPr/>
                    <a:lstStyle/>
                    <a:p>
                      <a:pPr algn="ctr">
                        <a:lnSpc>
                          <a:spcPct val="115000"/>
                        </a:lnSpc>
                        <a:spcAft>
                          <a:spcPts val="800"/>
                        </a:spcAft>
                        <a:buNone/>
                      </a:pPr>
                      <a:r>
                        <a:rPr lang="de-DE" sz="1600" b="1"/>
                        <a:t>Produktdesign</a:t>
                      </a:r>
                      <a:r>
                        <a:rPr lang="de-DE" sz="1600"/>
                        <a:t> </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Güter werden so gestaltet, dass sie eine bestimmte Funktion erfüllen, ohne dabei auf Langlebigkeit oder Recyclingfähigkeit zu achten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Produkte werden so entwickelt, dass sie langlebig und leicht zu reparieren sind und für das Recycling aufgerüstet oder zerlegt werden können.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191153197"/>
                  </a:ext>
                </a:extLst>
              </a:tr>
              <a:tr h="946571">
                <a:tc>
                  <a:txBody>
                    <a:bodyPr/>
                    <a:lstStyle/>
                    <a:p>
                      <a:pPr algn="ctr">
                        <a:lnSpc>
                          <a:spcPct val="115000"/>
                        </a:lnSpc>
                        <a:spcAft>
                          <a:spcPts val="800"/>
                        </a:spcAft>
                        <a:buNone/>
                      </a:pPr>
                      <a:r>
                        <a:rPr lang="de-DE" sz="1600" b="1"/>
                        <a:t>Produktlebenszyklus</a:t>
                      </a:r>
                      <a:r>
                        <a:rPr lang="de-DE" sz="1600"/>
                        <a:t> </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Produkte durchlaufen einen kurzen Lebenszyklus, der von der Produktion über den Verbrauch bis hin zum Abfall reicht</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Güter sind auf einen verlängerten Lebenszyklus ausgelegt, der mehrere Verwendungszwecke, Reparaturen und das Recycling umfasst </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81249511"/>
                  </a:ext>
                </a:extLst>
              </a:tr>
              <a:tr h="814204">
                <a:tc>
                  <a:txBody>
                    <a:bodyPr/>
                    <a:lstStyle/>
                    <a:p>
                      <a:pPr algn="ctr">
                        <a:lnSpc>
                          <a:spcPct val="115000"/>
                        </a:lnSpc>
                        <a:spcAft>
                          <a:spcPts val="800"/>
                        </a:spcAft>
                        <a:buNone/>
                      </a:pPr>
                      <a:r>
                        <a:rPr lang="de-DE" sz="1600" b="1"/>
                        <a:t>Geschäftsmodell</a:t>
                      </a:r>
                      <a:r>
                        <a:rPr lang="de-DE" sz="1600"/>
                        <a:t> </a:t>
                      </a:r>
                      <a:endParaRPr lang="de-DE" sz="16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Konzentriert sich auf die Herstellung und den Verkauf von Produkten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Fördert Geschäftsmodelle, die auf Dienstleistungen basieren, wie Leasing, Wiederverwendung und Materialrückgewinnung</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83587463"/>
                  </a:ext>
                </a:extLst>
              </a:tr>
              <a:tr h="959503">
                <a:tc>
                  <a:txBody>
                    <a:bodyPr/>
                    <a:lstStyle/>
                    <a:p>
                      <a:pPr algn="ctr">
                        <a:lnSpc>
                          <a:spcPct val="115000"/>
                        </a:lnSpc>
                        <a:spcAft>
                          <a:spcPts val="800"/>
                        </a:spcAft>
                        <a:buNone/>
                      </a:pPr>
                      <a:r>
                        <a:rPr lang="de-DE" sz="1600" b="1" dirty="0"/>
                        <a:t>Wirtschaftswachstum</a:t>
                      </a:r>
                      <a:r>
                        <a:rPr lang="de-DE" sz="1600" dirty="0"/>
                        <a:t> </a:t>
                      </a:r>
                      <a:endParaRPr lang="de-DE"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a:t>Wirtschaftswachstum ist mit einem erhöhten Ressourcenverbrauch verbunden, was zur Ausbeutung führt.</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dirty="0"/>
                        <a:t>Entkoppelt das Wirtschaftswachstum vom Verbrauch endlicher Ressourcen</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65054486"/>
                  </a:ext>
                </a:extLst>
              </a:tr>
            </a:tbl>
          </a:graphicData>
        </a:graphic>
      </p:graphicFrame>
    </p:spTree>
    <p:extLst>
      <p:ext uri="{BB962C8B-B14F-4D97-AF65-F5344CB8AC3E}">
        <p14:creationId xmlns:p14="http://schemas.microsoft.com/office/powerpoint/2010/main" val="3863503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20822-181E-25FB-6FA7-9DACC27BE537}"/>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3696E6AF-30D3-2ADD-3AD8-B7C3C819F00D}"/>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10. Übungen zur Wertschöpfung</a:t>
            </a:r>
          </a:p>
        </p:txBody>
      </p:sp>
      <p:sp>
        <p:nvSpPr>
          <p:cNvPr id="5" name="Foliennummernplatzhalter 4">
            <a:extLst>
              <a:ext uri="{FF2B5EF4-FFF2-40B4-BE49-F238E27FC236}">
                <a16:creationId xmlns:a16="http://schemas.microsoft.com/office/drawing/2014/main" id="{C86420BB-A015-A567-893C-1098EB4996D4}"/>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26</a:t>
            </a:fld>
            <a:endParaRPr lang="de-DE" dirty="0"/>
          </a:p>
        </p:txBody>
      </p:sp>
      <p:sp>
        <p:nvSpPr>
          <p:cNvPr id="2" name="TextBox 3">
            <a:extLst>
              <a:ext uri="{FF2B5EF4-FFF2-40B4-BE49-F238E27FC236}">
                <a16:creationId xmlns:a16="http://schemas.microsoft.com/office/drawing/2014/main" id="{75C16211-7D40-06C8-0E5D-26C2EF0A1646}"/>
              </a:ext>
            </a:extLst>
          </p:cNvPr>
          <p:cNvSpPr txBox="1"/>
          <p:nvPr/>
        </p:nvSpPr>
        <p:spPr>
          <a:xfrm>
            <a:off x="267193" y="1051586"/>
            <a:ext cx="2618509" cy="3000821"/>
          </a:xfrm>
          <a:prstGeom prst="rect">
            <a:avLst/>
          </a:prstGeom>
          <a:noFill/>
        </p:spPr>
        <p:txBody>
          <a:bodyPr wrap="square">
            <a:spAutoFit/>
          </a:bodyPr>
          <a:lstStyle/>
          <a:p>
            <a:pPr>
              <a:defRPr sz="2100"/>
            </a:pPr>
            <a:r>
              <a:t>• </a:t>
            </a:r>
            <a:r>
              <a:rPr lang="de-DE"/>
              <a:t>Gewinnung</a:t>
            </a:r>
            <a:endParaRPr/>
          </a:p>
          <a:p>
            <a:pPr>
              <a:defRPr sz="2100"/>
            </a:pPr>
            <a:r>
              <a:t>• Raffination</a:t>
            </a:r>
          </a:p>
          <a:p>
            <a:pPr>
              <a:defRPr sz="2100"/>
            </a:pPr>
            <a:r>
              <a:t>• Fertigung</a:t>
            </a:r>
          </a:p>
          <a:p>
            <a:pPr>
              <a:defRPr sz="2100"/>
            </a:pPr>
            <a:r>
              <a:t>• Montage</a:t>
            </a:r>
          </a:p>
          <a:p>
            <a:pPr>
              <a:defRPr sz="2100"/>
            </a:pPr>
            <a:r>
              <a:t>• </a:t>
            </a:r>
            <a:r>
              <a:rPr lang="de-DE"/>
              <a:t>Verwendung</a:t>
            </a:r>
            <a:endParaRPr/>
          </a:p>
          <a:p>
            <a:pPr>
              <a:defRPr sz="2100"/>
            </a:pPr>
            <a:r>
              <a:t>• </a:t>
            </a:r>
            <a:r>
              <a:rPr lang="de-DE"/>
              <a:t>Geschäfts-R’s</a:t>
            </a:r>
            <a:endParaRPr/>
          </a:p>
          <a:p>
            <a:pPr>
              <a:defRPr sz="2100"/>
            </a:pPr>
            <a:r>
              <a:t>• Zweites Leben</a:t>
            </a:r>
          </a:p>
          <a:p>
            <a:pPr>
              <a:defRPr sz="2100"/>
            </a:pPr>
            <a:r>
              <a:t>• Recycling</a:t>
            </a:r>
          </a:p>
          <a:p>
            <a:pPr>
              <a:defRPr sz="2100"/>
            </a:pPr>
            <a:r>
              <a:t>• Sekundärrohstoffe</a:t>
            </a:r>
          </a:p>
        </p:txBody>
      </p:sp>
      <p:sp>
        <p:nvSpPr>
          <p:cNvPr id="4" name="TextBox 18">
            <a:extLst>
              <a:ext uri="{FF2B5EF4-FFF2-40B4-BE49-F238E27FC236}">
                <a16:creationId xmlns:a16="http://schemas.microsoft.com/office/drawing/2014/main" id="{B40D184B-4E45-F89F-A5F3-002F80D8345D}"/>
              </a:ext>
            </a:extLst>
          </p:cNvPr>
          <p:cNvSpPr txBox="1"/>
          <p:nvPr/>
        </p:nvSpPr>
        <p:spPr>
          <a:xfrm>
            <a:off x="395350" y="6533746"/>
            <a:ext cx="10972800" cy="182880"/>
          </a:xfrm>
          <a:prstGeom prst="rect">
            <a:avLst/>
          </a:prstGeom>
          <a:noFill/>
        </p:spPr>
        <p:txBody>
          <a:bodyPr wrap="none">
            <a:spAutoFit/>
          </a:bodyPr>
          <a:lstStyle/>
          <a:p>
            <a:pPr>
              <a:defRPr sz="1000"/>
            </a:pPr>
            <a:r>
              <a:t>Quellen: IEA Global EV Outlook (2024); EU-Batterieverordnung (EU 2023/1542); Battery Pass; Ellen MacArthur Foundation.</a:t>
            </a:r>
          </a:p>
        </p:txBody>
      </p:sp>
      <p:pic>
        <p:nvPicPr>
          <p:cNvPr id="6" name="Grafik 5">
            <a:extLst>
              <a:ext uri="{FF2B5EF4-FFF2-40B4-BE49-F238E27FC236}">
                <a16:creationId xmlns:a16="http://schemas.microsoft.com/office/drawing/2014/main" id="{D79D481D-0739-B690-33FF-9D496BE797D4}"/>
              </a:ext>
            </a:extLst>
          </p:cNvPr>
          <p:cNvPicPr>
            <a:picLocks noChangeAspect="1"/>
          </p:cNvPicPr>
          <p:nvPr/>
        </p:nvPicPr>
        <p:blipFill>
          <a:blip r:embed="rId2"/>
          <a:stretch>
            <a:fillRect/>
          </a:stretch>
        </p:blipFill>
        <p:spPr>
          <a:xfrm>
            <a:off x="2885702" y="1051586"/>
            <a:ext cx="9091398" cy="5332352"/>
          </a:xfrm>
          <a:prstGeom prst="rect">
            <a:avLst/>
          </a:prstGeom>
        </p:spPr>
      </p:pic>
    </p:spTree>
    <p:extLst>
      <p:ext uri="{BB962C8B-B14F-4D97-AF65-F5344CB8AC3E}">
        <p14:creationId xmlns:p14="http://schemas.microsoft.com/office/powerpoint/2010/main" val="12250884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AD619-3F32-9799-F20E-D8E912DF7550}"/>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F73C1C3-1495-4729-58D5-26435E65F8E0}"/>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10.1 Übung zur Wertschöpfung</a:t>
            </a:r>
          </a:p>
        </p:txBody>
      </p:sp>
      <p:sp>
        <p:nvSpPr>
          <p:cNvPr id="5" name="Foliennummernplatzhalter 4">
            <a:extLst>
              <a:ext uri="{FF2B5EF4-FFF2-40B4-BE49-F238E27FC236}">
                <a16:creationId xmlns:a16="http://schemas.microsoft.com/office/drawing/2014/main" id="{DBC3E2F7-9F78-A8C2-4A74-D55BE83B086D}"/>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27</a:t>
            </a:fld>
            <a:endParaRPr lang="de-DE" dirty="0"/>
          </a:p>
        </p:txBody>
      </p:sp>
      <p:sp>
        <p:nvSpPr>
          <p:cNvPr id="2" name="Textfeld 1">
            <a:extLst>
              <a:ext uri="{FF2B5EF4-FFF2-40B4-BE49-F238E27FC236}">
                <a16:creationId xmlns:a16="http://schemas.microsoft.com/office/drawing/2014/main" id="{CF17D634-F565-6407-E140-D4A4BFDFFA63}"/>
              </a:ext>
            </a:extLst>
          </p:cNvPr>
          <p:cNvSpPr txBox="1"/>
          <p:nvPr/>
        </p:nvSpPr>
        <p:spPr>
          <a:xfrm>
            <a:off x="838201" y="1436081"/>
            <a:ext cx="10241477" cy="2820965"/>
          </a:xfrm>
          <a:prstGeom prst="rect">
            <a:avLst/>
          </a:prstGeom>
          <a:noFill/>
        </p:spPr>
        <p:txBody>
          <a:bodyPr wrap="square">
            <a:spAutoFit/>
          </a:bodyPr>
          <a:lstStyle/>
          <a:p>
            <a:pPr>
              <a:lnSpc>
                <a:spcPct val="115000"/>
              </a:lnSpc>
              <a:spcAft>
                <a:spcPts val="800"/>
              </a:spcAft>
              <a:buNone/>
            </a:pPr>
            <a:r>
              <a:rPr lang="de-DE" sz="2400" b="1" kern="0" dirty="0">
                <a:effectLst/>
                <a:ea typeface="Times New Roman" panose="02020603050405020304" pitchFamily="18" charset="0"/>
                <a:cs typeface="Times New Roman" panose="02020603050405020304" pitchFamily="18" charset="0"/>
              </a:rPr>
              <a:t>Gruppenübung 1 – Darstellung der Wertschöpfung</a:t>
            </a:r>
            <a:endParaRPr lang="de-DE" sz="2400" kern="0" dirty="0">
              <a:effectLst/>
              <a:ea typeface="Times New Roman" panose="02020603050405020304" pitchFamily="18" charset="0"/>
              <a:cs typeface="Times New Roman" panose="02020603050405020304" pitchFamily="18" charset="0"/>
            </a:endParaRPr>
          </a:p>
          <a:p>
            <a:pPr>
              <a:lnSpc>
                <a:spcPct val="115000"/>
              </a:lnSpc>
              <a:spcAft>
                <a:spcPts val="800"/>
              </a:spcAft>
              <a:buNone/>
            </a:pPr>
            <a:r>
              <a:rPr lang="de-DE" sz="2400" kern="0" dirty="0">
                <a:effectLst/>
                <a:ea typeface="Times New Roman" panose="02020603050405020304" pitchFamily="18" charset="0"/>
                <a:cs typeface="Times New Roman" panose="02020603050405020304" pitchFamily="18" charset="0"/>
              </a:rPr>
              <a:t>Die Teilnehmer diskutieren die Wertschöpfung ihrer Organisation und ermitteln, wo derzeit Wert entsteht und wo evtl. auch verloren geht.</a:t>
            </a:r>
            <a:endParaRPr lang="de-DE" sz="2400" kern="100" dirty="0">
              <a:effectLst/>
              <a:ea typeface="Aptos" panose="020B0004020202020204" pitchFamily="34" charset="0"/>
              <a:cs typeface="Times New Roman" panose="02020603050405020304" pitchFamily="18" charset="0"/>
            </a:endParaRPr>
          </a:p>
          <a:p>
            <a:pPr>
              <a:lnSpc>
                <a:spcPct val="115000"/>
              </a:lnSpc>
              <a:spcAft>
                <a:spcPts val="800"/>
              </a:spcAft>
              <a:buNone/>
            </a:pPr>
            <a:r>
              <a:rPr lang="de-DE" sz="2400" kern="0" dirty="0">
                <a:effectLst/>
                <a:ea typeface="Times New Roman" panose="02020603050405020304" pitchFamily="18" charset="0"/>
                <a:cs typeface="Times New Roman" panose="02020603050405020304" pitchFamily="18" charset="0"/>
              </a:rPr>
              <a:t>Anregung:</a:t>
            </a:r>
            <a:br>
              <a:rPr lang="de-DE" sz="2400" kern="0" dirty="0">
                <a:effectLst/>
                <a:ea typeface="Times New Roman" panose="02020603050405020304" pitchFamily="18" charset="0"/>
                <a:cs typeface="Times New Roman" panose="02020603050405020304" pitchFamily="18" charset="0"/>
              </a:rPr>
            </a:br>
            <a:r>
              <a:rPr lang="de-DE" sz="2400" b="1" kern="0" dirty="0">
                <a:effectLst/>
                <a:ea typeface="Times New Roman" panose="02020603050405020304" pitchFamily="18" charset="0"/>
                <a:cs typeface="Times New Roman" panose="02020603050405020304" pitchFamily="18" charset="0"/>
              </a:rPr>
              <a:t>Wo entstehen und gehen im System materielle Werte, Datenwerte, Vermögenswerte oder Geschäftswerte verloren?</a:t>
            </a:r>
            <a:endParaRPr lang="de-DE" sz="240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59232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AA4CD-1E5D-607D-3872-348262516DB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252998E-4D69-AB66-7419-AACF00F30E68}"/>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10.2 Übung zur Wertschöpfung von Batterien </a:t>
            </a:r>
          </a:p>
        </p:txBody>
      </p:sp>
      <p:sp>
        <p:nvSpPr>
          <p:cNvPr id="5" name="Foliennummernplatzhalter 4">
            <a:extLst>
              <a:ext uri="{FF2B5EF4-FFF2-40B4-BE49-F238E27FC236}">
                <a16:creationId xmlns:a16="http://schemas.microsoft.com/office/drawing/2014/main" id="{07693417-E508-37FB-7016-A816DA12C5EF}"/>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28</a:t>
            </a:fld>
            <a:endParaRPr lang="de-DE" dirty="0"/>
          </a:p>
        </p:txBody>
      </p:sp>
      <p:sp>
        <p:nvSpPr>
          <p:cNvPr id="2" name="Textfeld 1">
            <a:extLst>
              <a:ext uri="{FF2B5EF4-FFF2-40B4-BE49-F238E27FC236}">
                <a16:creationId xmlns:a16="http://schemas.microsoft.com/office/drawing/2014/main" id="{D36226C6-1D50-4024-17E5-F1D2BA942FBA}"/>
              </a:ext>
            </a:extLst>
          </p:cNvPr>
          <p:cNvSpPr txBox="1"/>
          <p:nvPr/>
        </p:nvSpPr>
        <p:spPr>
          <a:xfrm>
            <a:off x="759543" y="889923"/>
            <a:ext cx="8288977" cy="5416868"/>
          </a:xfrm>
          <a:prstGeom prst="rect">
            <a:avLst/>
          </a:prstGeom>
          <a:noFill/>
        </p:spPr>
        <p:txBody>
          <a:bodyPr wrap="square">
            <a:spAutoFit/>
          </a:bodyPr>
          <a:lstStyle/>
          <a:p>
            <a:r>
              <a:rPr lang="de-DE" sz="2400" b="1" dirty="0"/>
              <a:t>Gruppenübung 2 – Modellvergleich</a:t>
            </a:r>
            <a:endParaRPr lang="de-DE" sz="2400" dirty="0"/>
          </a:p>
          <a:p>
            <a:endParaRPr lang="de-DE" sz="2400" dirty="0"/>
          </a:p>
          <a:p>
            <a:r>
              <a:rPr lang="de-DE" sz="2400" dirty="0"/>
              <a:t>Die Teilnehmer ordnen die folgenden Beispiele ein und diskutieren:</a:t>
            </a:r>
          </a:p>
          <a:p>
            <a:pPr lvl="0"/>
            <a:r>
              <a:rPr lang="de-DE" sz="2400" dirty="0"/>
              <a:t>A) Lineare Wertschöpfung</a:t>
            </a:r>
          </a:p>
          <a:p>
            <a:pPr lvl="0"/>
            <a:r>
              <a:rPr lang="de-DE" sz="2400" dirty="0"/>
              <a:t>B) Auf Recycling basierend</a:t>
            </a:r>
          </a:p>
          <a:p>
            <a:pPr lvl="0"/>
            <a:r>
              <a:rPr lang="de-DE" sz="2400" dirty="0"/>
              <a:t>C) Zirkuläres Wirtschaften</a:t>
            </a:r>
          </a:p>
          <a:p>
            <a:pPr lvl="0">
              <a:spcBef>
                <a:spcPts val="1200"/>
              </a:spcBef>
            </a:pPr>
            <a:r>
              <a:rPr lang="de-DE" sz="2400" b="1" dirty="0"/>
              <a:t>Beispiele:</a:t>
            </a:r>
          </a:p>
          <a:p>
            <a:pPr marL="457200" lvl="0" indent="-457200">
              <a:buFont typeface="+mj-lt"/>
              <a:buAutoNum type="arabicPeriod"/>
            </a:pPr>
            <a:r>
              <a:rPr lang="de-DE" sz="2400" dirty="0"/>
              <a:t>Verkauf von Batterien ohne Rücknahmepflicht</a:t>
            </a:r>
          </a:p>
          <a:p>
            <a:pPr marL="457200" lvl="0" indent="-457200">
              <a:buFont typeface="+mj-lt"/>
              <a:buAutoNum type="arabicPeriod"/>
            </a:pPr>
            <a:r>
              <a:rPr lang="de-DE" sz="2400" dirty="0"/>
              <a:t>Recycling von Materialien am Ende der Lebensdauer</a:t>
            </a:r>
          </a:p>
          <a:p>
            <a:pPr marL="457200" lvl="0" indent="-457200">
              <a:buFont typeface="+mj-lt"/>
              <a:buAutoNum type="arabicPeriod"/>
            </a:pPr>
            <a:r>
              <a:rPr lang="de-DE" sz="2400" dirty="0"/>
              <a:t>Batterievermietung mit Überwachung und Integration in die Zweitverwendung</a:t>
            </a:r>
          </a:p>
          <a:p>
            <a:pPr marL="457200" lvl="0" indent="-457200">
              <a:buFont typeface="+mj-lt"/>
              <a:buAutoNum type="arabicPeriod"/>
            </a:pPr>
            <a:r>
              <a:rPr lang="de-DE" sz="2400" dirty="0"/>
              <a:t>Modularer Aufbau für Reparatur und Zellaustausch</a:t>
            </a:r>
          </a:p>
          <a:p>
            <a:pPr marL="457200" lvl="0" indent="-457200">
              <a:buFont typeface="+mj-lt"/>
              <a:buAutoNum type="arabicPeriod"/>
            </a:pPr>
            <a:r>
              <a:rPr lang="de-DE" sz="2400" dirty="0"/>
              <a:t>Produktpass mit Rückverfolgbarkeit und Lebenszyklusdaten</a:t>
            </a:r>
          </a:p>
        </p:txBody>
      </p:sp>
    </p:spTree>
    <p:extLst>
      <p:ext uri="{BB962C8B-B14F-4D97-AF65-F5344CB8AC3E}">
        <p14:creationId xmlns:p14="http://schemas.microsoft.com/office/powerpoint/2010/main" val="1493781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8E9C7-608E-7B66-358E-270A6D2BAAD4}"/>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911C2101-4B74-7AAB-93DC-6EAC35EE65AA}"/>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10.3 Übung zur Wertschöpfung</a:t>
            </a:r>
          </a:p>
        </p:txBody>
      </p:sp>
      <p:sp>
        <p:nvSpPr>
          <p:cNvPr id="5" name="Foliennummernplatzhalter 4">
            <a:extLst>
              <a:ext uri="{FF2B5EF4-FFF2-40B4-BE49-F238E27FC236}">
                <a16:creationId xmlns:a16="http://schemas.microsoft.com/office/drawing/2014/main" id="{39AADFEF-0348-7E67-EFA2-17869737655E}"/>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29</a:t>
            </a:fld>
            <a:endParaRPr lang="de-DE" dirty="0"/>
          </a:p>
        </p:txBody>
      </p:sp>
      <p:sp>
        <p:nvSpPr>
          <p:cNvPr id="2" name="Textfeld 1">
            <a:extLst>
              <a:ext uri="{FF2B5EF4-FFF2-40B4-BE49-F238E27FC236}">
                <a16:creationId xmlns:a16="http://schemas.microsoft.com/office/drawing/2014/main" id="{A60111BF-564D-A1E7-5B51-F0400F28594C}"/>
              </a:ext>
            </a:extLst>
          </p:cNvPr>
          <p:cNvSpPr txBox="1"/>
          <p:nvPr/>
        </p:nvSpPr>
        <p:spPr>
          <a:xfrm>
            <a:off x="838201" y="1392537"/>
            <a:ext cx="9120249" cy="5262979"/>
          </a:xfrm>
          <a:prstGeom prst="rect">
            <a:avLst/>
          </a:prstGeom>
          <a:noFill/>
        </p:spPr>
        <p:txBody>
          <a:bodyPr wrap="square">
            <a:spAutoFit/>
          </a:bodyPr>
          <a:lstStyle/>
          <a:p>
            <a:r>
              <a:rPr lang="de-DE" sz="2400" b="1" dirty="0"/>
              <a:t>Gruppenübung 3 – Reflexion über geschäftliche Annahmen</a:t>
            </a:r>
            <a:endParaRPr lang="de-DE" sz="2400" dirty="0"/>
          </a:p>
          <a:p>
            <a:endParaRPr lang="de-DE" sz="2400" dirty="0"/>
          </a:p>
          <a:p>
            <a:r>
              <a:rPr lang="de-DE" sz="2400" dirty="0"/>
              <a:t>Die Teilnehmer reflektieren über folgende Annahmen in Bezug auf ihre eigene Organisation:</a:t>
            </a:r>
          </a:p>
          <a:p>
            <a:pPr marL="342900" lvl="0" indent="-342900">
              <a:buFont typeface="Symbol" pitchFamily="2" charset="2"/>
              <a:buChar char="-"/>
            </a:pPr>
            <a:r>
              <a:rPr lang="de-DE" sz="2400" dirty="0"/>
              <a:t>„Unsere Verantwortung endet am Dienstleistungs-/Verkaufsort.“</a:t>
            </a:r>
          </a:p>
          <a:p>
            <a:pPr marL="342900" lvl="0" indent="-342900">
              <a:buFont typeface="Symbol" pitchFamily="2" charset="2"/>
              <a:buChar char="-"/>
            </a:pPr>
            <a:r>
              <a:rPr lang="de-DE" sz="2400" dirty="0"/>
              <a:t>„Das Ende der Lebensdauer ist das Problem der Recyclingunternehmen.“</a:t>
            </a:r>
          </a:p>
          <a:p>
            <a:pPr marL="342900" lvl="0" indent="-342900">
              <a:buFont typeface="Symbol" pitchFamily="2" charset="2"/>
              <a:buChar char="-"/>
            </a:pPr>
            <a:r>
              <a:rPr lang="de-DE" sz="2400" dirty="0"/>
              <a:t>„Zirkuläres Wirtschaften ist nur ein Thema der Compliance.“</a:t>
            </a:r>
          </a:p>
          <a:p>
            <a:pPr marL="342900" lvl="0" indent="-342900">
              <a:buFont typeface="Symbol" pitchFamily="2" charset="2"/>
              <a:buChar char="-"/>
            </a:pPr>
            <a:r>
              <a:rPr lang="de-DE" sz="2400" dirty="0"/>
              <a:t>„Datentransparenz schafft eher Risiken als Mehrwert.“</a:t>
            </a:r>
          </a:p>
          <a:p>
            <a:pPr marL="342900" lvl="0" indent="-342900">
              <a:buFont typeface="Symbol" pitchFamily="2" charset="2"/>
              <a:buChar char="-"/>
            </a:pPr>
            <a:r>
              <a:rPr lang="de-DE" sz="2400" dirty="0"/>
              <a:t>„Recycling ist dasselbe wie zirkuläres Wirtschaften.“</a:t>
            </a:r>
          </a:p>
          <a:p>
            <a:r>
              <a:rPr lang="de-DE" sz="2400" b="1" dirty="0"/>
              <a:t>Mögliche Antworten</a:t>
            </a:r>
          </a:p>
          <a:p>
            <a:pPr marL="342900" indent="-342900">
              <a:buFont typeface="Arial" panose="020B0604020202020204" pitchFamily="34" charset="0"/>
              <a:buChar char="•"/>
            </a:pPr>
            <a:r>
              <a:rPr lang="de-DE" sz="2400" dirty="0"/>
              <a:t>Richtig </a:t>
            </a:r>
          </a:p>
          <a:p>
            <a:pPr marL="342900" indent="-342900">
              <a:buFont typeface="Arial" panose="020B0604020202020204" pitchFamily="34" charset="0"/>
              <a:buChar char="•"/>
            </a:pPr>
            <a:r>
              <a:rPr lang="de-DE" sz="2400" dirty="0"/>
              <a:t>Falsch</a:t>
            </a:r>
          </a:p>
          <a:p>
            <a:pPr marL="342900" indent="-342900">
              <a:buFont typeface="Arial" panose="020B0604020202020204" pitchFamily="34" charset="0"/>
              <a:buChar char="•"/>
            </a:pPr>
            <a:r>
              <a:rPr lang="de-DE" sz="2400" dirty="0"/>
              <a:t>Ich weiß es nicht</a:t>
            </a:r>
          </a:p>
        </p:txBody>
      </p:sp>
    </p:spTree>
    <p:extLst>
      <p:ext uri="{BB962C8B-B14F-4D97-AF65-F5344CB8AC3E}">
        <p14:creationId xmlns:p14="http://schemas.microsoft.com/office/powerpoint/2010/main" val="1827748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3DD7C-8742-DAF3-D803-C1A26ED8161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9DD28645-FCB2-E954-F8BA-3CBCE3707045}"/>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11. Geschäftsmodellinnovation in anderen Branchen</a:t>
            </a:r>
          </a:p>
        </p:txBody>
      </p:sp>
      <p:sp>
        <p:nvSpPr>
          <p:cNvPr id="5" name="Foliennummernplatzhalter 4">
            <a:extLst>
              <a:ext uri="{FF2B5EF4-FFF2-40B4-BE49-F238E27FC236}">
                <a16:creationId xmlns:a16="http://schemas.microsoft.com/office/drawing/2014/main" id="{D77B6864-9474-B221-C631-2B42F3F85E58}"/>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30</a:t>
            </a:fld>
            <a:endParaRPr lang="de-DE" dirty="0"/>
          </a:p>
        </p:txBody>
      </p:sp>
      <p:sp>
        <p:nvSpPr>
          <p:cNvPr id="4" name="TextBox 5">
            <a:extLst>
              <a:ext uri="{FF2B5EF4-FFF2-40B4-BE49-F238E27FC236}">
                <a16:creationId xmlns:a16="http://schemas.microsoft.com/office/drawing/2014/main" id="{DD2B3A55-31CE-C111-058F-A39C67C56A59}"/>
              </a:ext>
            </a:extLst>
          </p:cNvPr>
          <p:cNvSpPr txBox="1"/>
          <p:nvPr/>
        </p:nvSpPr>
        <p:spPr>
          <a:xfrm>
            <a:off x="365760" y="6554668"/>
            <a:ext cx="3809056" cy="246221"/>
          </a:xfrm>
          <a:prstGeom prst="rect">
            <a:avLst/>
          </a:prstGeom>
          <a:noFill/>
        </p:spPr>
        <p:txBody>
          <a:bodyPr wrap="none">
            <a:spAutoFit/>
          </a:bodyPr>
          <a:lstStyle/>
          <a:p>
            <a:pPr>
              <a:defRPr sz="1000"/>
            </a:pPr>
            <a:r>
              <a:t>Quellen: </a:t>
            </a:r>
            <a:r>
              <a:rPr lang="de-DE"/>
              <a:t>SAF Holland SE, Philips, Henkel, Unilever, Zara, Caterpillar</a:t>
            </a:r>
            <a:endParaRPr/>
          </a:p>
        </p:txBody>
      </p:sp>
      <p:graphicFrame>
        <p:nvGraphicFramePr>
          <p:cNvPr id="6" name="Tabelle 5">
            <a:extLst>
              <a:ext uri="{FF2B5EF4-FFF2-40B4-BE49-F238E27FC236}">
                <a16:creationId xmlns:a16="http://schemas.microsoft.com/office/drawing/2014/main" id="{88CF2765-FC1F-246C-B032-EB478B0216D0}"/>
              </a:ext>
            </a:extLst>
          </p:cNvPr>
          <p:cNvGraphicFramePr>
            <a:graphicFrameLocks noGrp="1"/>
          </p:cNvGraphicFramePr>
          <p:nvPr>
            <p:extLst>
              <p:ext uri="{D42A27DB-BD31-4B8C-83A1-F6EECF244321}">
                <p14:modId xmlns:p14="http://schemas.microsoft.com/office/powerpoint/2010/main" val="367183535"/>
              </p:ext>
            </p:extLst>
          </p:nvPr>
        </p:nvGraphicFramePr>
        <p:xfrm>
          <a:off x="365760" y="950475"/>
          <a:ext cx="11595419" cy="3452848"/>
        </p:xfrm>
        <a:graphic>
          <a:graphicData uri="http://schemas.openxmlformats.org/drawingml/2006/table">
            <a:tbl>
              <a:tblPr firstRow="1" firstCol="1" bandRow="1">
                <a:tableStyleId>{5C22544A-7EE6-4342-B048-85BDC9FD1C3A}</a:tableStyleId>
              </a:tblPr>
              <a:tblGrid>
                <a:gridCol w="2708168">
                  <a:extLst>
                    <a:ext uri="{9D8B030D-6E8A-4147-A177-3AD203B41FA5}">
                      <a16:colId xmlns:a16="http://schemas.microsoft.com/office/drawing/2014/main" val="678303881"/>
                    </a:ext>
                  </a:extLst>
                </a:gridCol>
                <a:gridCol w="4523767">
                  <a:extLst>
                    <a:ext uri="{9D8B030D-6E8A-4147-A177-3AD203B41FA5}">
                      <a16:colId xmlns:a16="http://schemas.microsoft.com/office/drawing/2014/main" val="2209489226"/>
                    </a:ext>
                  </a:extLst>
                </a:gridCol>
                <a:gridCol w="4363484">
                  <a:extLst>
                    <a:ext uri="{9D8B030D-6E8A-4147-A177-3AD203B41FA5}">
                      <a16:colId xmlns:a16="http://schemas.microsoft.com/office/drawing/2014/main" val="4232425884"/>
                    </a:ext>
                  </a:extLst>
                </a:gridCol>
              </a:tblGrid>
              <a:tr h="413752">
                <a:tc>
                  <a:txBody>
                    <a:bodyPr/>
                    <a:lstStyle/>
                    <a:p>
                      <a:pPr algn="ctr">
                        <a:lnSpc>
                          <a:spcPct val="115000"/>
                        </a:lnSpc>
                        <a:spcAft>
                          <a:spcPts val="800"/>
                        </a:spcAft>
                        <a:buNone/>
                      </a:pPr>
                      <a:r>
                        <a:rPr lang="de-DE" sz="1800" kern="0">
                          <a:effectLst/>
                        </a:rPr>
                        <a:t>Branche</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800" kern="0" dirty="0">
                          <a:effectLst/>
                        </a:rPr>
                        <a:t>Lektion zur Kreislaufwirtschaft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de-DE" sz="1800" kern="0">
                          <a:effectLst/>
                        </a:rPr>
                        <a:t>Bedeutung der Batterie</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83760136"/>
                  </a:ext>
                </a:extLst>
              </a:tr>
              <a:tr h="413872">
                <a:tc>
                  <a:txBody>
                    <a:bodyPr/>
                    <a:lstStyle/>
                    <a:p>
                      <a:pPr>
                        <a:lnSpc>
                          <a:spcPct val="115000"/>
                        </a:lnSpc>
                        <a:spcAft>
                          <a:spcPts val="800"/>
                        </a:spcAft>
                        <a:buNone/>
                      </a:pPr>
                      <a:r>
                        <a:rPr lang="de-DE" sz="1800" kern="0">
                          <a:effectLst/>
                        </a:rPr>
                        <a:t> Automobilindustrie – SAF Holland</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Aufarbeitung und Rückgewinnung von Bauteilen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Batteriereparatur, Wiederverwendung von Modulen, Second Life</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883079564"/>
                  </a:ext>
                </a:extLst>
              </a:tr>
              <a:tr h="413872">
                <a:tc>
                  <a:txBody>
                    <a:bodyPr/>
                    <a:lstStyle/>
                    <a:p>
                      <a:pPr>
                        <a:lnSpc>
                          <a:spcPct val="115000"/>
                        </a:lnSpc>
                        <a:spcAft>
                          <a:spcPts val="800"/>
                        </a:spcAft>
                        <a:buNone/>
                      </a:pPr>
                      <a:r>
                        <a:rPr lang="de-DE" sz="1800" kern="0">
                          <a:effectLst/>
                        </a:rPr>
                        <a:t> Elektronik – Philips</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marL="0" marR="0" lvl="0" indent="0" algn="l" defTabSz="457200" rtl="0" eaLnBrk="1" fontAlgn="auto" latinLnBrk="0" hangingPunct="1">
                        <a:lnSpc>
                          <a:spcPct val="115000"/>
                        </a:lnSpc>
                        <a:spcBef>
                          <a:spcPts val="0"/>
                        </a:spcBef>
                        <a:spcAft>
                          <a:spcPts val="800"/>
                        </a:spcAft>
                        <a:buClrTx/>
                        <a:buSzTx/>
                        <a:buFontTx/>
                        <a:buNone/>
                        <a:tabLst/>
                        <a:defRPr/>
                      </a:pPr>
                      <a:r>
                        <a:rPr lang="de-DE" sz="1800" kern="0">
                          <a:effectLst/>
                        </a:rPr>
                        <a:t>Reparierbarkeit, Rücknahme, „Product-as-a-Service“</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Rückverfolgbarkeit und Diagnose von Batterien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38424888"/>
                  </a:ext>
                </a:extLst>
              </a:tr>
              <a:tr h="504176">
                <a:tc>
                  <a:txBody>
                    <a:bodyPr/>
                    <a:lstStyle/>
                    <a:p>
                      <a:pPr>
                        <a:lnSpc>
                          <a:spcPct val="115000"/>
                        </a:lnSpc>
                        <a:spcAft>
                          <a:spcPts val="800"/>
                        </a:spcAft>
                        <a:buNone/>
                      </a:pPr>
                      <a:r>
                        <a:rPr lang="de-DE" sz="1800" kern="0">
                          <a:effectLst/>
                        </a:rPr>
                        <a:t> Verpackung – FMCG</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Recyclinganteil und Materialkreisläufe</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Recyclinganteil-Ziele für Batteriematerialien</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78331710"/>
                  </a:ext>
                </a:extLst>
              </a:tr>
              <a:tr h="413872">
                <a:tc>
                  <a:txBody>
                    <a:bodyPr/>
                    <a:lstStyle/>
                    <a:p>
                      <a:pPr>
                        <a:lnSpc>
                          <a:spcPct val="115000"/>
                        </a:lnSpc>
                        <a:spcAft>
                          <a:spcPts val="800"/>
                        </a:spcAft>
                        <a:buNone/>
                      </a:pPr>
                      <a:r>
                        <a:rPr lang="de-DE" sz="1800" kern="0">
                          <a:effectLst/>
                        </a:rPr>
                        <a:t> Textilien – Zara</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Rückverfolgbarkeit und Transparenz in der Lieferkette</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Herkunft der Batteriematerialien und Sorgfaltspflicht</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22598004"/>
                  </a:ext>
                </a:extLst>
              </a:tr>
              <a:tr h="413872">
                <a:tc>
                  <a:txBody>
                    <a:bodyPr/>
                    <a:lstStyle/>
                    <a:p>
                      <a:pPr>
                        <a:lnSpc>
                          <a:spcPct val="115000"/>
                        </a:lnSpc>
                        <a:spcAft>
                          <a:spcPts val="800"/>
                        </a:spcAft>
                        <a:buNone/>
                      </a:pPr>
                      <a:r>
                        <a:rPr lang="de-DE" sz="1800" kern="0">
                          <a:effectLst/>
                        </a:rPr>
                        <a:t> Maschinen – Caterpillar</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a:effectLst/>
                        </a:rPr>
                        <a:t>Produkt-als-Dienstleistung</a:t>
                      </a:r>
                      <a:endParaRPr lang="de-DE" sz="18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de-DE" sz="1800" kern="0" dirty="0">
                          <a:effectLst/>
                        </a:rPr>
                        <a:t>Batterieleasing und „Batterie als Dienstleistung“</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83875126"/>
                  </a:ext>
                </a:extLst>
              </a:tr>
            </a:tbl>
          </a:graphicData>
        </a:graphic>
      </p:graphicFrame>
      <p:sp>
        <p:nvSpPr>
          <p:cNvPr id="9" name="Textfeld 8">
            <a:extLst>
              <a:ext uri="{FF2B5EF4-FFF2-40B4-BE49-F238E27FC236}">
                <a16:creationId xmlns:a16="http://schemas.microsoft.com/office/drawing/2014/main" id="{66663A13-3D3E-4F04-5E70-0A15987B3B4F}"/>
              </a:ext>
            </a:extLst>
          </p:cNvPr>
          <p:cNvSpPr txBox="1"/>
          <p:nvPr/>
        </p:nvSpPr>
        <p:spPr>
          <a:xfrm>
            <a:off x="838201" y="4463875"/>
            <a:ext cx="3693227" cy="1723549"/>
          </a:xfrm>
          <a:prstGeom prst="rect">
            <a:avLst/>
          </a:prstGeom>
          <a:noFill/>
        </p:spPr>
        <p:txBody>
          <a:bodyPr wrap="square">
            <a:spAutoFit/>
          </a:bodyPr>
          <a:lstStyle/>
          <a:p>
            <a:pPr>
              <a:defRPr sz="2200" b="1"/>
            </a:pPr>
            <a:r>
              <a:rPr lang="de-DE" dirty="0">
                <a:solidFill>
                  <a:schemeClr val="tx1"/>
                </a:solidFill>
              </a:rPr>
              <a:t>Anwendung auf Batterien</a:t>
            </a:r>
          </a:p>
          <a:p>
            <a:pPr marL="342900" indent="-342900">
              <a:buFont typeface="Arial" panose="020B0604020202020204" pitchFamily="34" charset="0"/>
              <a:buChar char="•"/>
              <a:defRPr sz="2100"/>
            </a:pPr>
            <a:r>
              <a:rPr lang="de-DE" dirty="0">
                <a:solidFill>
                  <a:schemeClr val="tx1"/>
                </a:solidFill>
              </a:rPr>
              <a:t>Kreislaufgerechtes Design</a:t>
            </a:r>
          </a:p>
          <a:p>
            <a:pPr marL="342900" indent="-342900">
              <a:buFont typeface="Arial" panose="020B0604020202020204" pitchFamily="34" charset="0"/>
              <a:buChar char="•"/>
              <a:defRPr sz="2100"/>
            </a:pPr>
            <a:r>
              <a:rPr lang="de-DE" dirty="0">
                <a:solidFill>
                  <a:schemeClr val="tx1"/>
                </a:solidFill>
              </a:rPr>
              <a:t>Batterie-as-a-Service</a:t>
            </a:r>
          </a:p>
          <a:p>
            <a:pPr marL="342900" indent="-342900">
              <a:buFont typeface="Arial" panose="020B0604020202020204" pitchFamily="34" charset="0"/>
              <a:buChar char="•"/>
              <a:defRPr sz="2100"/>
            </a:pPr>
            <a:r>
              <a:rPr lang="de-DE" dirty="0">
                <a:solidFill>
                  <a:schemeClr val="tx1"/>
                </a:solidFill>
              </a:rPr>
              <a:t>Recyclinganteil</a:t>
            </a:r>
          </a:p>
          <a:p>
            <a:pPr marL="342900" indent="-342900">
              <a:buFont typeface="Arial" panose="020B0604020202020204" pitchFamily="34" charset="0"/>
              <a:buChar char="•"/>
              <a:defRPr sz="2100"/>
            </a:pPr>
            <a:r>
              <a:rPr lang="de-DE" dirty="0"/>
              <a:t>Herkunft der Materialien bekannt</a:t>
            </a:r>
          </a:p>
        </p:txBody>
      </p:sp>
      <p:sp>
        <p:nvSpPr>
          <p:cNvPr id="10" name="Textfeld 9">
            <a:extLst>
              <a:ext uri="{FF2B5EF4-FFF2-40B4-BE49-F238E27FC236}">
                <a16:creationId xmlns:a16="http://schemas.microsoft.com/office/drawing/2014/main" id="{E9149A5D-91FB-DBA7-1C9E-2756B4F05014}"/>
              </a:ext>
            </a:extLst>
          </p:cNvPr>
          <p:cNvSpPr txBox="1"/>
          <p:nvPr/>
        </p:nvSpPr>
        <p:spPr>
          <a:xfrm>
            <a:off x="5578466" y="4403323"/>
            <a:ext cx="4239491" cy="2031325"/>
          </a:xfrm>
          <a:prstGeom prst="rect">
            <a:avLst/>
          </a:prstGeom>
          <a:noFill/>
        </p:spPr>
        <p:txBody>
          <a:bodyPr wrap="square">
            <a:spAutoFit/>
          </a:bodyPr>
          <a:lstStyle/>
          <a:p>
            <a:pPr marL="342900" indent="-342900">
              <a:buFont typeface="Arial" panose="020B0604020202020204" pitchFamily="34" charset="0"/>
              <a:buChar char="•"/>
              <a:defRPr sz="2100"/>
            </a:pPr>
            <a:r>
              <a:rPr lang="de-DE" dirty="0">
                <a:solidFill>
                  <a:schemeClr val="tx1"/>
                </a:solidFill>
              </a:rPr>
              <a:t>Reparatur und Wiederverwendung</a:t>
            </a:r>
          </a:p>
          <a:p>
            <a:pPr marL="342900" indent="-342900">
              <a:buFont typeface="Arial" panose="020B0604020202020204" pitchFamily="34" charset="0"/>
              <a:buChar char="•"/>
              <a:defRPr sz="2100"/>
            </a:pPr>
            <a:r>
              <a:rPr lang="de-DE" dirty="0">
                <a:solidFill>
                  <a:schemeClr val="tx1"/>
                </a:solidFill>
              </a:rPr>
              <a:t>Leistungsverträge</a:t>
            </a:r>
          </a:p>
          <a:p>
            <a:pPr marL="342900" indent="-342900">
              <a:buFont typeface="Arial" panose="020B0604020202020204" pitchFamily="34" charset="0"/>
              <a:buChar char="•"/>
              <a:defRPr sz="2100"/>
            </a:pPr>
            <a:r>
              <a:rPr lang="de-DE" dirty="0">
                <a:solidFill>
                  <a:schemeClr val="tx1"/>
                </a:solidFill>
              </a:rPr>
              <a:t>Second-Life-Marktplätze</a:t>
            </a:r>
          </a:p>
          <a:p>
            <a:pPr marL="342900" indent="-342900">
              <a:buFont typeface="Arial" panose="020B0604020202020204" pitchFamily="34" charset="0"/>
              <a:buChar char="•"/>
              <a:defRPr sz="2100"/>
            </a:pPr>
            <a:r>
              <a:rPr lang="de-DE" dirty="0">
                <a:solidFill>
                  <a:schemeClr val="tx1"/>
                </a:solidFill>
              </a:rPr>
              <a:t>Rücknahmesysteme (Rückverfolgbarkeit)</a:t>
            </a:r>
          </a:p>
        </p:txBody>
      </p:sp>
    </p:spTree>
    <p:extLst>
      <p:ext uri="{BB962C8B-B14F-4D97-AF65-F5344CB8AC3E}">
        <p14:creationId xmlns:p14="http://schemas.microsoft.com/office/powerpoint/2010/main" val="12844856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9D6A2-487A-6133-7863-D4E74AAE343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42985FF2-04AD-A4C0-FF84-BDA6C50764E8}"/>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12. Reflexion über Führung im Unternehmen</a:t>
            </a:r>
          </a:p>
        </p:txBody>
      </p:sp>
      <p:sp>
        <p:nvSpPr>
          <p:cNvPr id="5" name="Foliennummernplatzhalter 4">
            <a:extLst>
              <a:ext uri="{FF2B5EF4-FFF2-40B4-BE49-F238E27FC236}">
                <a16:creationId xmlns:a16="http://schemas.microsoft.com/office/drawing/2014/main" id="{439DC568-9936-8985-D207-600E0B6BFD5E}"/>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31</a:t>
            </a:fld>
            <a:endParaRPr lang="de-DE" dirty="0"/>
          </a:p>
        </p:txBody>
      </p:sp>
      <p:sp>
        <p:nvSpPr>
          <p:cNvPr id="4" name="Rounded Rectangle 4">
            <a:extLst>
              <a:ext uri="{FF2B5EF4-FFF2-40B4-BE49-F238E27FC236}">
                <a16:creationId xmlns:a16="http://schemas.microsoft.com/office/drawing/2014/main" id="{C7A3B409-8EC7-DE16-F64F-389EB3D81787}"/>
              </a:ext>
            </a:extLst>
          </p:cNvPr>
          <p:cNvSpPr/>
          <p:nvPr/>
        </p:nvSpPr>
        <p:spPr>
          <a:xfrm>
            <a:off x="1352248" y="2885703"/>
            <a:ext cx="9487197" cy="1773580"/>
          </a:xfrm>
          <a:prstGeom prst="roundRect">
            <a:avLst/>
          </a:prstGeom>
          <a:solidFill>
            <a:srgbClr val="EDF4F9"/>
          </a:solidFill>
          <a:ln>
            <a:solidFill>
              <a:srgbClr val="78787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pPr>
            <a:r>
              <a:rPr sz="2400" dirty="0" err="1">
                <a:solidFill>
                  <a:schemeClr val="tx1"/>
                </a:solidFill>
              </a:rPr>
              <a:t>Gruppenaktivität</a:t>
            </a:r>
            <a:endParaRPr sz="2400" dirty="0">
              <a:solidFill>
                <a:schemeClr val="tx1"/>
              </a:solidFill>
            </a:endParaRPr>
          </a:p>
          <a:p>
            <a:pPr algn="ctr">
              <a:defRPr sz="1800"/>
            </a:pPr>
            <a:r>
              <a:rPr sz="2400" dirty="0" err="1">
                <a:solidFill>
                  <a:schemeClr val="tx1"/>
                </a:solidFill>
              </a:rPr>
              <a:t>Entwickeln</a:t>
            </a:r>
            <a:r>
              <a:rPr sz="2400" dirty="0">
                <a:solidFill>
                  <a:schemeClr val="tx1"/>
                </a:solidFill>
              </a:rPr>
              <a:t> Sie </a:t>
            </a:r>
            <a:r>
              <a:rPr sz="2400" dirty="0" err="1">
                <a:solidFill>
                  <a:schemeClr val="tx1"/>
                </a:solidFill>
              </a:rPr>
              <a:t>eine</a:t>
            </a:r>
            <a:r>
              <a:rPr sz="2400" dirty="0">
                <a:solidFill>
                  <a:schemeClr val="tx1"/>
                </a:solidFill>
              </a:rPr>
              <a:t> </a:t>
            </a:r>
            <a:r>
              <a:rPr sz="2400" dirty="0" err="1">
                <a:solidFill>
                  <a:schemeClr val="tx1"/>
                </a:solidFill>
              </a:rPr>
              <a:t>zirkuläre</a:t>
            </a:r>
            <a:r>
              <a:rPr sz="2400" dirty="0">
                <a:solidFill>
                  <a:schemeClr val="tx1"/>
                </a:solidFill>
              </a:rPr>
              <a:t> </a:t>
            </a:r>
            <a:r>
              <a:rPr lang="de-DE" sz="2400" dirty="0" err="1">
                <a:solidFill>
                  <a:schemeClr val="tx1"/>
                </a:solidFill>
              </a:rPr>
              <a:t>Geschäftsm</a:t>
            </a:r>
            <a:r>
              <a:rPr sz="2400" dirty="0" err="1">
                <a:solidFill>
                  <a:schemeClr val="tx1"/>
                </a:solidFill>
              </a:rPr>
              <a:t>öglichkeit</a:t>
            </a:r>
            <a:r>
              <a:rPr lang="de-DE" sz="2400" dirty="0">
                <a:solidFill>
                  <a:schemeClr val="tx1"/>
                </a:solidFill>
              </a:rPr>
              <a:t>, die es heute noch nicht gibt, ihrer Ansicht aber geben sollte</a:t>
            </a:r>
            <a:r>
              <a:rPr sz="2400" dirty="0">
                <a:solidFill>
                  <a:schemeClr val="tx1"/>
                </a:solidFill>
              </a:rPr>
              <a:t>.</a:t>
            </a:r>
          </a:p>
        </p:txBody>
      </p:sp>
      <p:sp>
        <p:nvSpPr>
          <p:cNvPr id="7" name="Textfeld 6">
            <a:extLst>
              <a:ext uri="{FF2B5EF4-FFF2-40B4-BE49-F238E27FC236}">
                <a16:creationId xmlns:a16="http://schemas.microsoft.com/office/drawing/2014/main" id="{EB71A331-70CD-B75B-2E11-01B285DE7EBA}"/>
              </a:ext>
            </a:extLst>
          </p:cNvPr>
          <p:cNvSpPr txBox="1"/>
          <p:nvPr/>
        </p:nvSpPr>
        <p:spPr>
          <a:xfrm>
            <a:off x="1352248" y="1446328"/>
            <a:ext cx="8253868" cy="1061829"/>
          </a:xfrm>
          <a:prstGeom prst="rect">
            <a:avLst/>
          </a:prstGeom>
          <a:noFill/>
        </p:spPr>
        <p:txBody>
          <a:bodyPr wrap="square">
            <a:spAutoFit/>
          </a:bodyPr>
          <a:lstStyle/>
          <a:p>
            <a:pPr>
              <a:defRPr sz="2100"/>
            </a:pPr>
            <a:r>
              <a:rPr lang="de-DE" dirty="0"/>
              <a:t>• Welche betriebswirtschaftlichen Annahmen sind bislang noch linear?</a:t>
            </a:r>
          </a:p>
          <a:p>
            <a:pPr>
              <a:defRPr sz="2100"/>
            </a:pPr>
            <a:r>
              <a:rPr lang="de-DE" dirty="0"/>
              <a:t>• Wodurch entstehen Werte und wodurch gehen diese verloren?</a:t>
            </a:r>
          </a:p>
          <a:p>
            <a:pPr>
              <a:defRPr sz="2100"/>
            </a:pPr>
            <a:r>
              <a:rPr lang="de-DE" dirty="0"/>
              <a:t>• Wie können Daten das zirkuläre Wirtschaften verbessern?</a:t>
            </a:r>
          </a:p>
        </p:txBody>
      </p:sp>
    </p:spTree>
    <p:extLst>
      <p:ext uri="{BB962C8B-B14F-4D97-AF65-F5344CB8AC3E}">
        <p14:creationId xmlns:p14="http://schemas.microsoft.com/office/powerpoint/2010/main" val="4151283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1AA33-5432-0029-9544-5E91D8EDBBB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4D6028FA-35F0-E052-33E0-F284947A44CB}"/>
              </a:ext>
            </a:extLst>
          </p:cNvPr>
          <p:cNvSpPr>
            <a:spLocks noGrp="1"/>
          </p:cNvSpPr>
          <p:nvPr>
            <p:ph type="title"/>
          </p:nvPr>
        </p:nvSpPr>
        <p:spPr>
          <a:xfrm>
            <a:off x="838201" y="266811"/>
            <a:ext cx="10087098" cy="623112"/>
          </a:xfrm>
        </p:spPr>
        <p:txBody>
          <a:bodyPr vert="horz" lIns="91440" tIns="45720" rIns="91440" bIns="45720" rtlCol="0" anchor="ctr">
            <a:noAutofit/>
          </a:bodyPr>
          <a:lstStyle/>
          <a:p>
            <a:r>
              <a:rPr lang="de-DE" sz="2400" dirty="0"/>
              <a:t>Zusammenfassung</a:t>
            </a:r>
          </a:p>
        </p:txBody>
      </p:sp>
      <p:sp>
        <p:nvSpPr>
          <p:cNvPr id="5" name="Foliennummernplatzhalter 4">
            <a:extLst>
              <a:ext uri="{FF2B5EF4-FFF2-40B4-BE49-F238E27FC236}">
                <a16:creationId xmlns:a16="http://schemas.microsoft.com/office/drawing/2014/main" id="{F35AA7A8-60E8-2C03-E66F-5B2555A6F966}"/>
              </a:ext>
            </a:extLst>
          </p:cNvPr>
          <p:cNvSpPr>
            <a:spLocks noGrp="1"/>
          </p:cNvSpPr>
          <p:nvPr>
            <p:ph type="sldNum" sz="quarter" idx="15"/>
          </p:nvPr>
        </p:nvSpPr>
        <p:spPr>
          <a:xfrm>
            <a:off x="-244049" y="6534064"/>
            <a:ext cx="471616" cy="365125"/>
          </a:xfrm>
        </p:spPr>
        <p:txBody>
          <a:bodyPr/>
          <a:lstStyle/>
          <a:p>
            <a:fld id="{9E969DE1-07E8-46D0-8BAF-44C5FEFA0DE9}" type="slidenum">
              <a:rPr lang="de-DE" smtClean="0"/>
              <a:t>32</a:t>
            </a:fld>
            <a:endParaRPr lang="de-DE" dirty="0"/>
          </a:p>
        </p:txBody>
      </p:sp>
      <p:sp>
        <p:nvSpPr>
          <p:cNvPr id="2" name="TextBox 3">
            <a:extLst>
              <a:ext uri="{FF2B5EF4-FFF2-40B4-BE49-F238E27FC236}">
                <a16:creationId xmlns:a16="http://schemas.microsoft.com/office/drawing/2014/main" id="{A2D1EC87-12E3-77D5-6232-67465A40C6BC}"/>
              </a:ext>
            </a:extLst>
          </p:cNvPr>
          <p:cNvSpPr txBox="1"/>
          <p:nvPr/>
        </p:nvSpPr>
        <p:spPr>
          <a:xfrm>
            <a:off x="838201" y="1590211"/>
            <a:ext cx="10491398" cy="3416320"/>
          </a:xfrm>
          <a:prstGeom prst="rect">
            <a:avLst/>
          </a:prstGeom>
          <a:noFill/>
        </p:spPr>
        <p:txBody>
          <a:bodyPr wrap="none">
            <a:spAutoFit/>
          </a:bodyPr>
          <a:lstStyle/>
          <a:p>
            <a:pPr marL="342900" indent="-342900">
              <a:buFont typeface="Arial" panose="020B0604020202020204" pitchFamily="34" charset="0"/>
              <a:buChar char="•"/>
              <a:defRPr sz="2100"/>
            </a:pPr>
            <a:r>
              <a:rPr sz="2400" dirty="0"/>
              <a:t>Bei der </a:t>
            </a:r>
            <a:r>
              <a:rPr lang="de-DE" sz="2400" dirty="0"/>
              <a:t>zirkulären Wirtschaft dreht sich alles um den Werterhalt</a:t>
            </a:r>
          </a:p>
          <a:p>
            <a:pPr marL="342900" indent="-342900">
              <a:buFont typeface="Arial" panose="020B0604020202020204" pitchFamily="34" charset="0"/>
              <a:buChar char="•"/>
              <a:defRPr sz="2100"/>
            </a:pPr>
            <a:endParaRPr lang="de-DE" sz="2400" dirty="0"/>
          </a:p>
          <a:p>
            <a:pPr marL="342900" indent="-342900">
              <a:buFont typeface="Arial" panose="020B0604020202020204" pitchFamily="34" charset="0"/>
              <a:buChar char="•"/>
              <a:defRPr sz="2100"/>
            </a:pPr>
            <a:r>
              <a:rPr lang="de-DE" sz="2400" dirty="0"/>
              <a:t>Zirkuläres Wirtschaften </a:t>
            </a:r>
            <a:r>
              <a:rPr sz="2400" dirty="0" err="1"/>
              <a:t>beginnt</a:t>
            </a:r>
            <a:r>
              <a:rPr sz="2400" dirty="0"/>
              <a:t> </a:t>
            </a:r>
            <a:r>
              <a:rPr sz="2400" dirty="0" err="1"/>
              <a:t>mit</a:t>
            </a:r>
            <a:r>
              <a:rPr sz="2400" dirty="0"/>
              <a:t> der </a:t>
            </a:r>
            <a:r>
              <a:rPr sz="2400" dirty="0" err="1"/>
              <a:t>Gestaltung</a:t>
            </a:r>
            <a:r>
              <a:rPr sz="2400" dirty="0"/>
              <a:t> </a:t>
            </a:r>
            <a:r>
              <a:rPr lang="de-DE" sz="2400" dirty="0"/>
              <a:t>des Geschäftsmodells</a:t>
            </a:r>
            <a:endParaRPr sz="2400" dirty="0"/>
          </a:p>
          <a:p>
            <a:pPr marL="342900" indent="-342900">
              <a:buFont typeface="Arial" panose="020B0604020202020204" pitchFamily="34" charset="0"/>
              <a:buChar char="•"/>
              <a:defRPr sz="2100"/>
            </a:pPr>
            <a:endParaRPr lang="de-DE" sz="2400" dirty="0"/>
          </a:p>
          <a:p>
            <a:pPr marL="342900" indent="-342900">
              <a:buFont typeface="Arial" panose="020B0604020202020204" pitchFamily="34" charset="0"/>
              <a:buChar char="•"/>
              <a:defRPr sz="2100"/>
            </a:pPr>
            <a:r>
              <a:rPr lang="de-DE" sz="2400" dirty="0"/>
              <a:t>Genaue Erfassung und Einsatz von </a:t>
            </a:r>
            <a:r>
              <a:rPr sz="2400" dirty="0" err="1"/>
              <a:t>Daten</a:t>
            </a:r>
            <a:r>
              <a:rPr sz="2400" dirty="0"/>
              <a:t> </a:t>
            </a:r>
            <a:r>
              <a:rPr sz="2400" dirty="0" err="1"/>
              <a:t>ermöglichen</a:t>
            </a:r>
            <a:r>
              <a:rPr sz="2400" dirty="0"/>
              <a:t> </a:t>
            </a:r>
            <a:r>
              <a:rPr sz="2400" dirty="0" err="1"/>
              <a:t>Werterhalt</a:t>
            </a:r>
            <a:endParaRPr sz="2400" dirty="0"/>
          </a:p>
          <a:p>
            <a:pPr marL="342900" indent="-342900">
              <a:buFont typeface="Arial" panose="020B0604020202020204" pitchFamily="34" charset="0"/>
              <a:buChar char="•"/>
              <a:defRPr sz="2100"/>
            </a:pPr>
            <a:endParaRPr lang="de-DE" sz="2400" dirty="0"/>
          </a:p>
          <a:p>
            <a:pPr marL="342900" indent="-342900">
              <a:buFont typeface="Arial" panose="020B0604020202020204" pitchFamily="34" charset="0"/>
              <a:buChar char="•"/>
              <a:defRPr sz="2100"/>
            </a:pPr>
            <a:r>
              <a:rPr sz="2400" dirty="0" err="1"/>
              <a:t>Führung</a:t>
            </a:r>
            <a:r>
              <a:rPr sz="2400" dirty="0"/>
              <a:t> </a:t>
            </a:r>
            <a:r>
              <a:rPr lang="de-DE" sz="2400" dirty="0"/>
              <a:t>in Kenntnis des Cradle-to Cradle-Designs </a:t>
            </a:r>
            <a:r>
              <a:rPr sz="2400" dirty="0" err="1"/>
              <a:t>ermöglicht</a:t>
            </a:r>
            <a:r>
              <a:rPr sz="2400" dirty="0"/>
              <a:t> den Wandel</a:t>
            </a:r>
          </a:p>
          <a:p>
            <a:pPr marL="342900" indent="-342900">
              <a:buFont typeface="Arial" panose="020B0604020202020204" pitchFamily="34" charset="0"/>
              <a:buChar char="•"/>
              <a:defRPr sz="2100"/>
            </a:pPr>
            <a:endParaRPr lang="de-DE" sz="2400" dirty="0"/>
          </a:p>
          <a:p>
            <a:pPr marL="342900" indent="-342900">
              <a:buFont typeface="Arial" panose="020B0604020202020204" pitchFamily="34" charset="0"/>
              <a:buChar char="•"/>
              <a:defRPr sz="2100"/>
            </a:pPr>
            <a:r>
              <a:rPr sz="2400" dirty="0"/>
              <a:t>Die </a:t>
            </a:r>
            <a:r>
              <a:rPr sz="2400" dirty="0" err="1"/>
              <a:t>Widerstandsfähigkeit</a:t>
            </a:r>
            <a:r>
              <a:rPr sz="2400" dirty="0"/>
              <a:t> von </a:t>
            </a:r>
            <a:r>
              <a:rPr sz="2400" dirty="0" err="1"/>
              <a:t>Unternehmen</a:t>
            </a:r>
            <a:r>
              <a:rPr sz="2400" dirty="0"/>
              <a:t> </a:t>
            </a:r>
            <a:r>
              <a:rPr sz="2400" dirty="0" err="1"/>
              <a:t>hängt</a:t>
            </a:r>
            <a:r>
              <a:rPr sz="2400" dirty="0"/>
              <a:t> von </a:t>
            </a:r>
            <a:r>
              <a:rPr sz="2400" dirty="0" err="1"/>
              <a:t>zirkulären</a:t>
            </a:r>
            <a:r>
              <a:rPr sz="2400" dirty="0"/>
              <a:t> </a:t>
            </a:r>
            <a:r>
              <a:rPr sz="2400" dirty="0" err="1"/>
              <a:t>Fähigkeiten</a:t>
            </a:r>
            <a:r>
              <a:rPr sz="2400" dirty="0"/>
              <a:t> ab</a:t>
            </a:r>
          </a:p>
        </p:txBody>
      </p:sp>
      <p:sp>
        <p:nvSpPr>
          <p:cNvPr id="4" name="Rounded Rectangle 4">
            <a:extLst>
              <a:ext uri="{FF2B5EF4-FFF2-40B4-BE49-F238E27FC236}">
                <a16:creationId xmlns:a16="http://schemas.microsoft.com/office/drawing/2014/main" id="{ADD788C3-E55E-94F7-9E95-5A4C6D1EC039}"/>
              </a:ext>
            </a:extLst>
          </p:cNvPr>
          <p:cNvSpPr/>
          <p:nvPr/>
        </p:nvSpPr>
        <p:spPr>
          <a:xfrm>
            <a:off x="975359" y="5530134"/>
            <a:ext cx="4394927" cy="721531"/>
          </a:xfrm>
          <a:prstGeom prst="roundRect">
            <a:avLst/>
          </a:prstGeom>
          <a:noFill/>
          <a:ln>
            <a:solidFill>
              <a:srgbClr val="787878"/>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Font typeface="Wingdings" pitchFamily="2" charset="2"/>
              <a:buChar char="Ø"/>
              <a:defRPr sz="2200" b="1"/>
            </a:pPr>
            <a:r>
              <a:rPr lang="de-DE" sz="2400">
                <a:solidFill>
                  <a:schemeClr val="tx1"/>
                </a:solidFill>
              </a:rPr>
              <a:t>Ausblick: Das „R“-Framework</a:t>
            </a:r>
          </a:p>
        </p:txBody>
      </p:sp>
    </p:spTree>
    <p:extLst>
      <p:ext uri="{BB962C8B-B14F-4D97-AF65-F5344CB8AC3E}">
        <p14:creationId xmlns:p14="http://schemas.microsoft.com/office/powerpoint/2010/main" val="13817475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8EA3515E-7D1F-689A-F0D0-D68F31BEC95D}"/>
              </a:ext>
            </a:extLst>
          </p:cNvPr>
          <p:cNvSpPr>
            <a:spLocks noGrp="1"/>
          </p:cNvSpPr>
          <p:nvPr>
            <p:ph type="body" sz="quarter" idx="11"/>
          </p:nvPr>
        </p:nvSpPr>
        <p:spPr>
          <a:xfrm>
            <a:off x="3949384" y="4738364"/>
            <a:ext cx="3029413" cy="1255001"/>
          </a:xfrm>
        </p:spPr>
        <p:txBody>
          <a:bodyPr/>
          <a:lstStyle/>
          <a:p>
            <a:r>
              <a:rPr lang="de-DE" dirty="0"/>
              <a:t>Erik van Buuren</a:t>
            </a:r>
          </a:p>
          <a:p>
            <a:r>
              <a:rPr lang="de-DE" dirty="0"/>
              <a:t>erikvanbuuren@sdid.eu</a:t>
            </a:r>
          </a:p>
          <a:p>
            <a:r>
              <a:rPr lang="de-DE" dirty="0"/>
              <a:t>+49 163 8812523</a:t>
            </a:r>
          </a:p>
        </p:txBody>
      </p:sp>
      <p:pic>
        <p:nvPicPr>
          <p:cNvPr id="11" name="Bildplatzhalter 10">
            <a:extLst>
              <a:ext uri="{FF2B5EF4-FFF2-40B4-BE49-F238E27FC236}">
                <a16:creationId xmlns:a16="http://schemas.microsoft.com/office/drawing/2014/main" id="{C5EC44A8-6596-685C-5B21-60D0B5C0191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0993" b="10993"/>
          <a:stretch>
            <a:fillRect/>
          </a:stretch>
        </p:blipFill>
        <p:spPr>
          <a:xfrm>
            <a:off x="3949383" y="3264072"/>
            <a:ext cx="1330539" cy="1330539"/>
          </a:xfrm>
          <a:prstGeom prst="rect">
            <a:avLst/>
          </a:prstGeom>
        </p:spPr>
      </p:pic>
      <p:sp>
        <p:nvSpPr>
          <p:cNvPr id="2" name="object 5">
            <a:extLst>
              <a:ext uri="{FF2B5EF4-FFF2-40B4-BE49-F238E27FC236}">
                <a16:creationId xmlns:a16="http://schemas.microsoft.com/office/drawing/2014/main" id="{D93FF07A-C632-78F4-3FAD-452FEB60A37E}"/>
              </a:ext>
            </a:extLst>
          </p:cNvPr>
          <p:cNvSpPr txBox="1"/>
          <p:nvPr/>
        </p:nvSpPr>
        <p:spPr>
          <a:xfrm>
            <a:off x="846846" y="4662827"/>
            <a:ext cx="2220819" cy="1200842"/>
          </a:xfrm>
          <a:prstGeom prst="rect">
            <a:avLst/>
          </a:prstGeom>
        </p:spPr>
        <p:txBody>
          <a:bodyPr vert="horz" wrap="square" lIns="0" tIns="12700" rIns="0" bIns="0" rtlCol="0">
            <a:spAutoFit/>
          </a:bodyPr>
          <a:lstStyle/>
          <a:p>
            <a:pPr>
              <a:lnSpc>
                <a:spcPct val="90000"/>
              </a:lnSpc>
              <a:spcBef>
                <a:spcPts val="1000"/>
              </a:spcBef>
            </a:pPr>
            <a:r>
              <a:rPr lang="de-DE" sz="1600" dirty="0">
                <a:solidFill>
                  <a:schemeClr val="bg1"/>
                </a:solidFill>
              </a:rPr>
              <a:t>Christine Schmidt</a:t>
            </a:r>
          </a:p>
          <a:p>
            <a:pPr>
              <a:lnSpc>
                <a:spcPct val="90000"/>
              </a:lnSpc>
              <a:spcBef>
                <a:spcPts val="1000"/>
              </a:spcBef>
            </a:pPr>
            <a:r>
              <a:rPr lang="de-DE" sz="1400" u="sng" kern="0" spc="-10" dirty="0" err="1">
                <a:solidFill>
                  <a:schemeClr val="bg1"/>
                </a:solidFill>
                <a:uFill>
                  <a:solidFill>
                    <a:srgbClr val="0462C1"/>
                  </a:solidFill>
                </a:uFill>
                <a:cs typeface="Calibri"/>
                <a:hlinkClick r:id="rId3">
                  <a:extLst>
                    <a:ext uri="{A12FA001-AC4F-418D-AE19-62706E023703}">
                      <ahyp:hlinkClr xmlns:ahyp="http://schemas.microsoft.com/office/drawing/2018/hyperlinkcolor" val="tx"/>
                    </a:ext>
                  </a:extLst>
                </a:hlinkClick>
              </a:rPr>
              <a:t>Christine.Schmidt@ibbf.berlin</a:t>
            </a:r>
            <a:endParaRPr lang="de-DE" sz="1400" dirty="0">
              <a:solidFill>
                <a:schemeClr val="bg1"/>
              </a:solidFill>
            </a:endParaRPr>
          </a:p>
          <a:p>
            <a:pPr marR="243204">
              <a:lnSpc>
                <a:spcPct val="90000"/>
              </a:lnSpc>
              <a:spcBef>
                <a:spcPts val="1000"/>
              </a:spcBef>
            </a:pPr>
            <a:r>
              <a:rPr sz="1400" kern="0" spc="-20" dirty="0">
                <a:solidFill>
                  <a:schemeClr val="bg1"/>
                </a:solidFill>
                <a:cs typeface="Calibri"/>
              </a:rPr>
              <a:t>Tel.</a:t>
            </a:r>
            <a:r>
              <a:rPr sz="1400" kern="0" spc="-35" dirty="0">
                <a:solidFill>
                  <a:schemeClr val="bg1"/>
                </a:solidFill>
                <a:cs typeface="Calibri"/>
              </a:rPr>
              <a:t> </a:t>
            </a:r>
            <a:r>
              <a:rPr sz="1400" kern="0" dirty="0">
                <a:solidFill>
                  <a:schemeClr val="bg1"/>
                </a:solidFill>
                <a:cs typeface="Calibri"/>
              </a:rPr>
              <a:t>+49</a:t>
            </a:r>
            <a:r>
              <a:rPr sz="1400" kern="0" spc="-40" dirty="0">
                <a:solidFill>
                  <a:schemeClr val="bg1"/>
                </a:solidFill>
                <a:cs typeface="Calibri"/>
              </a:rPr>
              <a:t> </a:t>
            </a:r>
            <a:r>
              <a:rPr sz="1400" kern="0" dirty="0">
                <a:solidFill>
                  <a:schemeClr val="bg1"/>
                </a:solidFill>
                <a:cs typeface="Calibri"/>
              </a:rPr>
              <a:t>30</a:t>
            </a:r>
            <a:r>
              <a:rPr sz="1400" kern="0" spc="-50" dirty="0">
                <a:solidFill>
                  <a:schemeClr val="bg1"/>
                </a:solidFill>
                <a:cs typeface="Calibri"/>
              </a:rPr>
              <a:t> </a:t>
            </a:r>
            <a:r>
              <a:rPr sz="1400" kern="0" dirty="0">
                <a:solidFill>
                  <a:schemeClr val="bg1"/>
                </a:solidFill>
                <a:cs typeface="Calibri"/>
              </a:rPr>
              <a:t>7623</a:t>
            </a:r>
            <a:r>
              <a:rPr sz="1400" kern="0" spc="-20" dirty="0">
                <a:solidFill>
                  <a:schemeClr val="bg1"/>
                </a:solidFill>
                <a:cs typeface="Calibri"/>
              </a:rPr>
              <a:t> </a:t>
            </a:r>
            <a:r>
              <a:rPr sz="1400" kern="0" spc="-10" dirty="0">
                <a:solidFill>
                  <a:schemeClr val="bg1"/>
                </a:solidFill>
                <a:cs typeface="Calibri"/>
              </a:rPr>
              <a:t>92304</a:t>
            </a:r>
            <a:endParaRPr lang="de-DE" sz="1400" kern="0" spc="-10" dirty="0">
              <a:solidFill>
                <a:schemeClr val="bg1"/>
              </a:solidFill>
              <a:cs typeface="Calibri"/>
            </a:endParaRPr>
          </a:p>
          <a:p>
            <a:pPr marR="243204">
              <a:lnSpc>
                <a:spcPct val="90000"/>
              </a:lnSpc>
              <a:spcBef>
                <a:spcPts val="1000"/>
              </a:spcBef>
            </a:pPr>
            <a:r>
              <a:rPr lang="de-DE" sz="1400" kern="0" spc="-10" dirty="0">
                <a:solidFill>
                  <a:schemeClr val="bg1"/>
                </a:solidFill>
                <a:cs typeface="Calibri"/>
              </a:rPr>
              <a:t>M´. 01795070039</a:t>
            </a:r>
            <a:endParaRPr sz="1400" kern="0" dirty="0">
              <a:solidFill>
                <a:schemeClr val="bg1"/>
              </a:solidFill>
              <a:cs typeface="Calibri"/>
            </a:endParaRPr>
          </a:p>
        </p:txBody>
      </p:sp>
      <p:sp>
        <p:nvSpPr>
          <p:cNvPr id="8" name="object 6">
            <a:extLst>
              <a:ext uri="{FF2B5EF4-FFF2-40B4-BE49-F238E27FC236}">
                <a16:creationId xmlns:a16="http://schemas.microsoft.com/office/drawing/2014/main" id="{877A2B94-ED95-6F29-87CB-E7418C0B13F8}"/>
              </a:ext>
            </a:extLst>
          </p:cNvPr>
          <p:cNvSpPr txBox="1">
            <a:spLocks/>
          </p:cNvSpPr>
          <p:nvPr/>
        </p:nvSpPr>
        <p:spPr>
          <a:xfrm>
            <a:off x="1695943" y="1957608"/>
            <a:ext cx="8800113" cy="475130"/>
          </a:xfrm>
          <a:prstGeom prst="rect">
            <a:avLst/>
          </a:prstGeom>
        </p:spPr>
        <p:txBody>
          <a:bodyPr vert="horz" wrap="square" lIns="0" tIns="13335" rIns="0" bIns="0" rtlCol="0">
            <a:spAutoFit/>
          </a:bodyPr>
          <a:lstStyle>
            <a:lvl1pPr>
              <a:defRPr sz="2800" b="0" i="0">
                <a:solidFill>
                  <a:srgbClr val="44536A"/>
                </a:solidFill>
                <a:latin typeface="Trebuchet MS"/>
                <a:ea typeface="+mj-ea"/>
                <a:cs typeface="Trebuchet MS"/>
              </a:defRPr>
            </a:lvl1pPr>
          </a:lstStyle>
          <a:p>
            <a:pPr marL="12700" algn="ctr">
              <a:spcBef>
                <a:spcPts val="105"/>
              </a:spcBef>
              <a:tabLst>
                <a:tab pos="749935" algn="l"/>
                <a:tab pos="1964055" algn="l"/>
                <a:tab pos="3061970" algn="l"/>
                <a:tab pos="3851275" algn="l"/>
                <a:tab pos="4801870" algn="l"/>
              </a:tabLst>
            </a:pPr>
            <a:r>
              <a:rPr lang="de-DE" sz="3000" b="1" kern="0" spc="170" dirty="0">
                <a:solidFill>
                  <a:schemeClr val="bg1"/>
                </a:solidFill>
                <a:latin typeface="Calibri"/>
                <a:cs typeface="Calibri"/>
              </a:rPr>
              <a:t>Wir</a:t>
            </a:r>
            <a:r>
              <a:rPr lang="de-DE" sz="3000" b="1" kern="0" dirty="0">
                <a:solidFill>
                  <a:schemeClr val="bg1"/>
                </a:solidFill>
                <a:latin typeface="Calibri"/>
                <a:cs typeface="Calibri"/>
              </a:rPr>
              <a:t>	</a:t>
            </a:r>
            <a:r>
              <a:rPr lang="de-DE" sz="3000" b="1" kern="0" spc="215" dirty="0">
                <a:solidFill>
                  <a:schemeClr val="bg1"/>
                </a:solidFill>
                <a:latin typeface="Calibri"/>
                <a:cs typeface="Calibri"/>
              </a:rPr>
              <a:t>freuen uns </a:t>
            </a:r>
            <a:r>
              <a:rPr lang="de-DE" sz="3000" b="1" kern="0" spc="170" dirty="0">
                <a:solidFill>
                  <a:schemeClr val="bg1"/>
                </a:solidFill>
                <a:latin typeface="Calibri"/>
                <a:cs typeface="Calibri"/>
              </a:rPr>
              <a:t>auf ihre </a:t>
            </a:r>
            <a:r>
              <a:rPr lang="de-DE" sz="3000" b="1" kern="0" dirty="0">
                <a:solidFill>
                  <a:schemeClr val="bg1"/>
                </a:solidFill>
                <a:latin typeface="Calibri"/>
                <a:cs typeface="Calibri"/>
              </a:rPr>
              <a:t>Anregungen </a:t>
            </a:r>
            <a:r>
              <a:rPr lang="de-DE" sz="3000" b="1" kern="0" spc="190" dirty="0">
                <a:solidFill>
                  <a:schemeClr val="bg1"/>
                </a:solidFill>
                <a:latin typeface="Calibri"/>
                <a:cs typeface="Calibri"/>
              </a:rPr>
              <a:t>und </a:t>
            </a:r>
            <a:r>
              <a:rPr lang="de-DE" sz="3000" b="1" kern="0" spc="225" dirty="0">
                <a:solidFill>
                  <a:schemeClr val="bg1"/>
                </a:solidFill>
                <a:latin typeface="Calibri"/>
                <a:cs typeface="Calibri"/>
              </a:rPr>
              <a:t>Fragen!</a:t>
            </a:r>
            <a:endParaRPr lang="de-DE" sz="3000" kern="0" dirty="0">
              <a:solidFill>
                <a:schemeClr val="bg1"/>
              </a:solidFill>
              <a:latin typeface="Calibri"/>
              <a:cs typeface="Calibri"/>
            </a:endParaRPr>
          </a:p>
        </p:txBody>
      </p:sp>
      <p:pic>
        <p:nvPicPr>
          <p:cNvPr id="9" name="object 7">
            <a:extLst>
              <a:ext uri="{FF2B5EF4-FFF2-40B4-BE49-F238E27FC236}">
                <a16:creationId xmlns:a16="http://schemas.microsoft.com/office/drawing/2014/main" id="{F8E5A1D0-FEFE-DA66-363B-478F4C3CEE1C}"/>
              </a:ext>
            </a:extLst>
          </p:cNvPr>
          <p:cNvPicPr/>
          <p:nvPr/>
        </p:nvPicPr>
        <p:blipFill>
          <a:blip r:embed="rId4" cstate="print"/>
          <a:stretch>
            <a:fillRect/>
          </a:stretch>
        </p:blipFill>
        <p:spPr>
          <a:xfrm>
            <a:off x="846846" y="3264073"/>
            <a:ext cx="1630883" cy="1255001"/>
          </a:xfrm>
          <a:prstGeom prst="rect">
            <a:avLst/>
          </a:prstGeom>
        </p:spPr>
      </p:pic>
    </p:spTree>
    <p:extLst>
      <p:ext uri="{BB962C8B-B14F-4D97-AF65-F5344CB8AC3E}">
        <p14:creationId xmlns:p14="http://schemas.microsoft.com/office/powerpoint/2010/main" val="3334536292"/>
      </p:ext>
    </p:extLst>
  </p:cSld>
  <p:clrMapOvr>
    <a:masterClrMapping/>
  </p:clrMapOvr>
</p:sld>
</file>

<file path=ppt/theme/theme1.xml><?xml version="1.0" encoding="utf-8"?>
<a:theme xmlns:a="http://schemas.openxmlformats.org/drawingml/2006/main" name="KOMBiH Folie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OMBiH Folie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KOMBiH Folie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2324</Words>
  <Application>Microsoft Office PowerPoint</Application>
  <PresentationFormat>Breitbild</PresentationFormat>
  <Paragraphs>343</Paragraphs>
  <Slides>33</Slides>
  <Notes>7</Notes>
  <HiddenSlides>0</HiddenSlides>
  <MMClips>0</MMClips>
  <ScaleCrop>false</ScaleCrop>
  <HeadingPairs>
    <vt:vector size="6" baseType="variant">
      <vt:variant>
        <vt:lpstr>Verwendete Schriftarten</vt:lpstr>
      </vt:variant>
      <vt:variant>
        <vt:i4>10</vt:i4>
      </vt:variant>
      <vt:variant>
        <vt:lpstr>Design</vt:lpstr>
      </vt:variant>
      <vt:variant>
        <vt:i4>3</vt:i4>
      </vt:variant>
      <vt:variant>
        <vt:lpstr>Folientitel</vt:lpstr>
      </vt:variant>
      <vt:variant>
        <vt:i4>33</vt:i4>
      </vt:variant>
    </vt:vector>
  </HeadingPairs>
  <TitlesOfParts>
    <vt:vector size="46" baseType="lpstr">
      <vt:lpstr>Abadi</vt:lpstr>
      <vt:lpstr>Aptos</vt:lpstr>
      <vt:lpstr>Arial</vt:lpstr>
      <vt:lpstr>Calibri</vt:lpstr>
      <vt:lpstr>Calibri Light</vt:lpstr>
      <vt:lpstr>Corbel</vt:lpstr>
      <vt:lpstr>Frutiger 45 Light</vt:lpstr>
      <vt:lpstr>Symbol</vt:lpstr>
      <vt:lpstr>Times New Roman</vt:lpstr>
      <vt:lpstr>Wingdings</vt:lpstr>
      <vt:lpstr>KOMBiH Folien</vt:lpstr>
      <vt:lpstr>1_KOMBiH Folien</vt:lpstr>
      <vt:lpstr>2_KOMBiH Folien</vt:lpstr>
      <vt:lpstr>Zirkuläres Wirtschaften  – am Beispiel Batterien</vt:lpstr>
      <vt:lpstr>Lernpfad</vt:lpstr>
      <vt:lpstr>Agenda</vt:lpstr>
      <vt:lpstr>Abfrage</vt:lpstr>
      <vt:lpstr>Abfrage</vt:lpstr>
      <vt:lpstr>Abfrage</vt:lpstr>
      <vt:lpstr>Warum sind wir hier? Projektvorstellung: „Kompetenzaufbau für Batteriezell-fertigung in der Hauptstadtregion“</vt:lpstr>
      <vt:lpstr>PowerPoint-Präsentation</vt:lpstr>
      <vt:lpstr>PowerPoint-Präsentation</vt:lpstr>
      <vt:lpstr> Aktuelle Qualifizierungen mit offenen Bildungsmaterialien</vt:lpstr>
      <vt:lpstr>PowerPoint-Präsentation</vt:lpstr>
      <vt:lpstr>Warum hat zirkuläres Wirtschaften Priorität? </vt:lpstr>
      <vt:lpstr>PowerPoint-Präsentation</vt:lpstr>
      <vt:lpstr>PowerPoint-Präsentation</vt:lpstr>
      <vt:lpstr>PowerPoint-Präsentation</vt:lpstr>
      <vt:lpstr>Was hat das mit Batterien zu tun? </vt:lpstr>
      <vt:lpstr>1. Wertschöpfung durch zirkulär designte Batterien</vt:lpstr>
      <vt:lpstr>2. Der große Wandel</vt:lpstr>
      <vt:lpstr>3. Das erste Konzept: „Cradle-to-Cradle“ </vt:lpstr>
      <vt:lpstr>4. Darstellung der Ellen-MacArthur-Stiftung</vt:lpstr>
      <vt:lpstr>5. Globale Triebkräfte für zirkuläres Wirtschaften</vt:lpstr>
      <vt:lpstr>6. Warum dieser Wandel für Unternehmen wichtig ist</vt:lpstr>
      <vt:lpstr>7. Wesentliche Vorteile der zirkulären Wertschöpfung für Unternehmen</vt:lpstr>
      <vt:lpstr>8. Grundsätze des zirkulären Designs</vt:lpstr>
      <vt:lpstr>9. Prinzipien des zirkulären Designs – in der Praxis</vt:lpstr>
      <vt:lpstr>10. Übungen zur Wertschöpfung</vt:lpstr>
      <vt:lpstr>10.1 Übung zur Wertschöpfung</vt:lpstr>
      <vt:lpstr>10.2 Übung zur Wertschöpfung von Batterien </vt:lpstr>
      <vt:lpstr>10.3 Übung zur Wertschöpfung</vt:lpstr>
      <vt:lpstr>11. Geschäftsmodellinnovation in anderen Branchen</vt:lpstr>
      <vt:lpstr>12. Reflexion über Führung im Unternehmen</vt:lpstr>
      <vt:lpstr>Zusammenfassung</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KOMBiH_PP_animiert</dc:title>
  <dc:creator>Christoph Wolter</dc:creator>
  <cp:keywords>, docId:D4AB914686525D62D6AB58F28CC8547C</cp:keywords>
  <cp:lastModifiedBy>Christine Schmidt</cp:lastModifiedBy>
  <cp:revision>31</cp:revision>
  <dcterms:created xsi:type="dcterms:W3CDTF">2023-02-02T10:39:42Z</dcterms:created>
  <dcterms:modified xsi:type="dcterms:W3CDTF">2026-09-21T09:08:48Z</dcterms:modified>
</cp:coreProperties>
</file>